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1" r:id="rId4"/>
    <p:sldId id="263" r:id="rId5"/>
    <p:sldId id="262" r:id="rId6"/>
    <p:sldId id="272" r:id="rId7"/>
    <p:sldId id="264" r:id="rId8"/>
    <p:sldId id="265" r:id="rId9"/>
    <p:sldId id="266" r:id="rId10"/>
    <p:sldId id="267" r:id="rId11"/>
    <p:sldId id="271" r:id="rId12"/>
  </p:sldIdLst>
  <p:sldSz cx="12192000" cy="6858000"/>
  <p:notesSz cx="6858000" cy="9144000"/>
  <p:embeddedFontLst>
    <p:embeddedFont>
      <p:font typeface="OPPOSans B" panose="02010600030101010101" charset="-122"/>
      <p:regular r:id="rId13"/>
    </p:embeddedFont>
    <p:embeddedFont>
      <p:font typeface="Source Han Sans" panose="02010600030101010101" charset="-122"/>
      <p:regular r:id="rId14"/>
    </p:embeddedFont>
    <p:embeddedFont>
      <p:font typeface="Source Han Sans CN Bold" panose="02010600030101010101" charset="-122"/>
      <p:regular r:id="rId1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89E896-C7C8-492F-8553-0B3CD7BB3739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D3EFECB-D8BA-44BE-BBBE-CD092EA0ABB0}">
      <dgm:prSet phldrT="[文本]" custT="1"/>
      <dgm:spPr/>
      <dgm:t>
        <a:bodyPr/>
        <a:lstStyle/>
        <a:p>
          <a:r>
            <a:rPr kumimoji="1" lang="en-US" sz="2400" dirty="0"/>
            <a:t>视频帧处理</a:t>
          </a:r>
          <a:endParaRPr lang="zh-CN" altLang="en-US" sz="2400" dirty="0"/>
        </a:p>
      </dgm:t>
    </dgm:pt>
    <dgm:pt modelId="{1B270AF6-9C5E-4C82-BCA9-4C85B3A56D40}" type="parTrans" cxnId="{5AF78B3F-D274-410C-9590-4698BF99EE2A}">
      <dgm:prSet/>
      <dgm:spPr/>
      <dgm:t>
        <a:bodyPr/>
        <a:lstStyle/>
        <a:p>
          <a:endParaRPr lang="zh-CN" altLang="en-US"/>
        </a:p>
      </dgm:t>
    </dgm:pt>
    <dgm:pt modelId="{7A16B1E0-779E-460C-A7D4-99698EF362B5}" type="sibTrans" cxnId="{5AF78B3F-D274-410C-9590-4698BF99EE2A}">
      <dgm:prSet/>
      <dgm:spPr/>
      <dgm:t>
        <a:bodyPr/>
        <a:lstStyle/>
        <a:p>
          <a:endParaRPr lang="zh-CN" altLang="en-US"/>
        </a:p>
      </dgm:t>
    </dgm:pt>
    <dgm:pt modelId="{1D11B7A4-70AD-47F0-BD63-672728F297CC}">
      <dgm:prSet phldrT="[文本]" custT="1"/>
      <dgm:spPr/>
      <dgm:t>
        <a:bodyPr/>
        <a:lstStyle/>
        <a:p>
          <a:r>
            <a:rPr kumimoji="1" lang="en-US" sz="2400" dirty="0"/>
            <a:t>人体刚性部位检测</a:t>
          </a:r>
          <a:endParaRPr lang="zh-CN" altLang="en-US" sz="2400" dirty="0"/>
        </a:p>
      </dgm:t>
    </dgm:pt>
    <dgm:pt modelId="{A4E1FA52-56FF-42C0-B328-1F1F6354F8F0}" type="parTrans" cxnId="{6DC69745-031D-4B3D-9E1A-51B974614BFF}">
      <dgm:prSet/>
      <dgm:spPr/>
      <dgm:t>
        <a:bodyPr/>
        <a:lstStyle/>
        <a:p>
          <a:endParaRPr lang="zh-CN" altLang="en-US"/>
        </a:p>
      </dgm:t>
    </dgm:pt>
    <dgm:pt modelId="{5F68C341-8B22-419D-9D9F-D5D6A853611B}" type="sibTrans" cxnId="{6DC69745-031D-4B3D-9E1A-51B974614BFF}">
      <dgm:prSet/>
      <dgm:spPr/>
      <dgm:t>
        <a:bodyPr/>
        <a:lstStyle/>
        <a:p>
          <a:endParaRPr lang="zh-CN" altLang="en-US"/>
        </a:p>
      </dgm:t>
    </dgm:pt>
    <dgm:pt modelId="{B4328729-0B33-4036-A059-C65E38B53F3F}">
      <dgm:prSet phldrT="[文本]" custT="1"/>
      <dgm:spPr/>
      <dgm:t>
        <a:bodyPr/>
        <a:lstStyle/>
        <a:p>
          <a:r>
            <a:rPr kumimoji="1" lang="en-US" sz="2400" dirty="0" err="1"/>
            <a:t>人体关节点检测</a:t>
          </a:r>
          <a:endParaRPr lang="zh-CN" altLang="en-US" sz="2400" dirty="0"/>
        </a:p>
      </dgm:t>
    </dgm:pt>
    <dgm:pt modelId="{7218AA3A-072A-4F7F-90F2-11538E8439D4}" type="parTrans" cxnId="{4996CB62-4673-4582-A039-0184B1CDD1F1}">
      <dgm:prSet/>
      <dgm:spPr/>
      <dgm:t>
        <a:bodyPr/>
        <a:lstStyle/>
        <a:p>
          <a:endParaRPr lang="zh-CN" altLang="en-US"/>
        </a:p>
      </dgm:t>
    </dgm:pt>
    <dgm:pt modelId="{83656301-650D-40F6-8EE9-B50A378B7BF7}" type="sibTrans" cxnId="{4996CB62-4673-4582-A039-0184B1CDD1F1}">
      <dgm:prSet/>
      <dgm:spPr/>
      <dgm:t>
        <a:bodyPr/>
        <a:lstStyle/>
        <a:p>
          <a:endParaRPr lang="zh-CN" altLang="en-US"/>
        </a:p>
      </dgm:t>
    </dgm:pt>
    <dgm:pt modelId="{C0094125-F959-4526-ACCB-FB417CF974E1}">
      <dgm:prSet phldrT="[文本]" custT="1"/>
      <dgm:spPr/>
      <dgm:t>
        <a:bodyPr/>
        <a:lstStyle/>
        <a:p>
          <a:r>
            <a:rPr kumimoji="1" lang="en-US" altLang="zh-CN" sz="2400" b="0" dirty="0" err="1">
              <a:ln w="12700">
                <a:noFill/>
              </a:ln>
              <a:solidFill>
                <a:schemeClr val="bg1"/>
              </a:solidFill>
              <a:latin typeface="+mn-ea"/>
              <a:ea typeface="+mn-ea"/>
              <a:cs typeface="Source Han Sans CN Bold"/>
            </a:rPr>
            <a:t>结果实时显示</a:t>
          </a:r>
          <a:endParaRPr lang="zh-CN" altLang="en-US" sz="2400" b="0" dirty="0">
            <a:solidFill>
              <a:schemeClr val="bg1"/>
            </a:solidFill>
            <a:latin typeface="+mn-ea"/>
            <a:ea typeface="+mn-ea"/>
          </a:endParaRPr>
        </a:p>
      </dgm:t>
    </dgm:pt>
    <dgm:pt modelId="{EF9EDDF0-D276-4DF9-A5DE-CD18E251FCDD}" type="parTrans" cxnId="{8EA25294-E503-4EC6-9814-09188274A880}">
      <dgm:prSet/>
      <dgm:spPr/>
      <dgm:t>
        <a:bodyPr/>
        <a:lstStyle/>
        <a:p>
          <a:endParaRPr lang="zh-CN" altLang="en-US"/>
        </a:p>
      </dgm:t>
    </dgm:pt>
    <dgm:pt modelId="{2942DD6B-05D7-4FA7-880E-1CC7C4DB84D2}" type="sibTrans" cxnId="{8EA25294-E503-4EC6-9814-09188274A880}">
      <dgm:prSet/>
      <dgm:spPr/>
      <dgm:t>
        <a:bodyPr/>
        <a:lstStyle/>
        <a:p>
          <a:endParaRPr lang="zh-CN" altLang="en-US"/>
        </a:p>
      </dgm:t>
    </dgm:pt>
    <dgm:pt modelId="{5F8D7A97-1E34-4E76-8B62-2EEE56B763CC}">
      <dgm:prSet phldrT="[文本]" custT="1"/>
      <dgm:spPr/>
      <dgm:t>
        <a:bodyPr/>
        <a:lstStyle/>
        <a:p>
          <a:r>
            <a:rPr kumimoji="1" lang="en-US" sz="2400" dirty="0" err="1"/>
            <a:t>姿态检测与计数</a:t>
          </a:r>
          <a:endParaRPr lang="zh-CN" altLang="en-US" sz="2400" dirty="0"/>
        </a:p>
      </dgm:t>
    </dgm:pt>
    <dgm:pt modelId="{B9E06A10-5483-444E-942E-5F4BA6806B7C}" type="parTrans" cxnId="{A3D2C9D4-8025-45EE-82BA-E09996F0CE3D}">
      <dgm:prSet/>
      <dgm:spPr/>
      <dgm:t>
        <a:bodyPr/>
        <a:lstStyle/>
        <a:p>
          <a:endParaRPr lang="zh-CN" altLang="en-US"/>
        </a:p>
      </dgm:t>
    </dgm:pt>
    <dgm:pt modelId="{F3C8817A-BF63-4330-8B4D-1F4AAF942E4E}" type="sibTrans" cxnId="{A3D2C9D4-8025-45EE-82BA-E09996F0CE3D}">
      <dgm:prSet/>
      <dgm:spPr/>
      <dgm:t>
        <a:bodyPr/>
        <a:lstStyle/>
        <a:p>
          <a:endParaRPr lang="zh-CN" altLang="en-US"/>
        </a:p>
      </dgm:t>
    </dgm:pt>
    <dgm:pt modelId="{1BD793B2-4EF6-4098-8C93-1A3E2A04DE8D}" type="pres">
      <dgm:prSet presAssocID="{2B89E896-C7C8-492F-8553-0B3CD7BB3739}" presName="Name0" presStyleCnt="0">
        <dgm:presLayoutVars>
          <dgm:dir/>
          <dgm:resizeHandles val="exact"/>
        </dgm:presLayoutVars>
      </dgm:prSet>
      <dgm:spPr/>
    </dgm:pt>
    <dgm:pt modelId="{546DFEF7-C66F-4B7D-8539-FE8985B78904}" type="pres">
      <dgm:prSet presAssocID="{FD3EFECB-D8BA-44BE-BBBE-CD092EA0ABB0}" presName="node" presStyleLbl="node1" presStyleIdx="0" presStyleCnt="5">
        <dgm:presLayoutVars>
          <dgm:bulletEnabled val="1"/>
        </dgm:presLayoutVars>
      </dgm:prSet>
      <dgm:spPr/>
    </dgm:pt>
    <dgm:pt modelId="{5C823B2E-107D-44EB-A05E-288F9DFCB47D}" type="pres">
      <dgm:prSet presAssocID="{7A16B1E0-779E-460C-A7D4-99698EF362B5}" presName="sibTrans" presStyleLbl="sibTrans2D1" presStyleIdx="0" presStyleCnt="4"/>
      <dgm:spPr/>
    </dgm:pt>
    <dgm:pt modelId="{DF769C28-18EF-43F0-A6DC-EA99A29D77AB}" type="pres">
      <dgm:prSet presAssocID="{7A16B1E0-779E-460C-A7D4-99698EF362B5}" presName="connectorText" presStyleLbl="sibTrans2D1" presStyleIdx="0" presStyleCnt="4"/>
      <dgm:spPr/>
    </dgm:pt>
    <dgm:pt modelId="{E60F2409-0F5A-4393-91C1-48BF9A77BEC8}" type="pres">
      <dgm:prSet presAssocID="{1D11B7A4-70AD-47F0-BD63-672728F297CC}" presName="node" presStyleLbl="node1" presStyleIdx="1" presStyleCnt="5">
        <dgm:presLayoutVars>
          <dgm:bulletEnabled val="1"/>
        </dgm:presLayoutVars>
      </dgm:prSet>
      <dgm:spPr/>
    </dgm:pt>
    <dgm:pt modelId="{9411EDC9-2285-416A-8F1A-CA88AA1FAD20}" type="pres">
      <dgm:prSet presAssocID="{5F68C341-8B22-419D-9D9F-D5D6A853611B}" presName="sibTrans" presStyleLbl="sibTrans2D1" presStyleIdx="1" presStyleCnt="4"/>
      <dgm:spPr/>
    </dgm:pt>
    <dgm:pt modelId="{DA41EDCC-6103-46CC-8047-9D4906883C57}" type="pres">
      <dgm:prSet presAssocID="{5F68C341-8B22-419D-9D9F-D5D6A853611B}" presName="connectorText" presStyleLbl="sibTrans2D1" presStyleIdx="1" presStyleCnt="4"/>
      <dgm:spPr/>
    </dgm:pt>
    <dgm:pt modelId="{2DEA5E74-F96B-45F7-8A5F-104D9926BECB}" type="pres">
      <dgm:prSet presAssocID="{B4328729-0B33-4036-A059-C65E38B53F3F}" presName="node" presStyleLbl="node1" presStyleIdx="2" presStyleCnt="5">
        <dgm:presLayoutVars>
          <dgm:bulletEnabled val="1"/>
        </dgm:presLayoutVars>
      </dgm:prSet>
      <dgm:spPr/>
    </dgm:pt>
    <dgm:pt modelId="{12F9A1D3-B68A-4D1D-ADB7-6A48E4F8CFDD}" type="pres">
      <dgm:prSet presAssocID="{83656301-650D-40F6-8EE9-B50A378B7BF7}" presName="sibTrans" presStyleLbl="sibTrans2D1" presStyleIdx="2" presStyleCnt="4"/>
      <dgm:spPr/>
    </dgm:pt>
    <dgm:pt modelId="{00D7541C-CF8D-4BB0-ADF3-857B1E49D87C}" type="pres">
      <dgm:prSet presAssocID="{83656301-650D-40F6-8EE9-B50A378B7BF7}" presName="connectorText" presStyleLbl="sibTrans2D1" presStyleIdx="2" presStyleCnt="4"/>
      <dgm:spPr/>
    </dgm:pt>
    <dgm:pt modelId="{D8CE1D47-DA57-4562-873C-D31EE3FF5C62}" type="pres">
      <dgm:prSet presAssocID="{5F8D7A97-1E34-4E76-8B62-2EEE56B763CC}" presName="node" presStyleLbl="node1" presStyleIdx="3" presStyleCnt="5">
        <dgm:presLayoutVars>
          <dgm:bulletEnabled val="1"/>
        </dgm:presLayoutVars>
      </dgm:prSet>
      <dgm:spPr/>
    </dgm:pt>
    <dgm:pt modelId="{385B8717-6526-4F0B-A894-444C935C2B0E}" type="pres">
      <dgm:prSet presAssocID="{F3C8817A-BF63-4330-8B4D-1F4AAF942E4E}" presName="sibTrans" presStyleLbl="sibTrans2D1" presStyleIdx="3" presStyleCnt="4"/>
      <dgm:spPr/>
    </dgm:pt>
    <dgm:pt modelId="{3A079E67-A3E9-4179-86FE-4C14BABAE94A}" type="pres">
      <dgm:prSet presAssocID="{F3C8817A-BF63-4330-8B4D-1F4AAF942E4E}" presName="connectorText" presStyleLbl="sibTrans2D1" presStyleIdx="3" presStyleCnt="4"/>
      <dgm:spPr/>
    </dgm:pt>
    <dgm:pt modelId="{1E380DA8-7F15-4427-BB8F-B2F3DDB24D04}" type="pres">
      <dgm:prSet presAssocID="{C0094125-F959-4526-ACCB-FB417CF974E1}" presName="node" presStyleLbl="node1" presStyleIdx="4" presStyleCnt="5">
        <dgm:presLayoutVars>
          <dgm:bulletEnabled val="1"/>
        </dgm:presLayoutVars>
      </dgm:prSet>
      <dgm:spPr/>
    </dgm:pt>
  </dgm:ptLst>
  <dgm:cxnLst>
    <dgm:cxn modelId="{93FC4A07-479C-4112-BD6F-A2E202346308}" type="presOf" srcId="{F3C8817A-BF63-4330-8B4D-1F4AAF942E4E}" destId="{3A079E67-A3E9-4179-86FE-4C14BABAE94A}" srcOrd="1" destOrd="0" presId="urn:microsoft.com/office/officeart/2005/8/layout/process1"/>
    <dgm:cxn modelId="{5AF78B3F-D274-410C-9590-4698BF99EE2A}" srcId="{2B89E896-C7C8-492F-8553-0B3CD7BB3739}" destId="{FD3EFECB-D8BA-44BE-BBBE-CD092EA0ABB0}" srcOrd="0" destOrd="0" parTransId="{1B270AF6-9C5E-4C82-BCA9-4C85B3A56D40}" sibTransId="{7A16B1E0-779E-460C-A7D4-99698EF362B5}"/>
    <dgm:cxn modelId="{8EA88A40-E113-453A-8432-6B52B644C979}" type="presOf" srcId="{83656301-650D-40F6-8EE9-B50A378B7BF7}" destId="{00D7541C-CF8D-4BB0-ADF3-857B1E49D87C}" srcOrd="1" destOrd="0" presId="urn:microsoft.com/office/officeart/2005/8/layout/process1"/>
    <dgm:cxn modelId="{4996CB62-4673-4582-A039-0184B1CDD1F1}" srcId="{2B89E896-C7C8-492F-8553-0B3CD7BB3739}" destId="{B4328729-0B33-4036-A059-C65E38B53F3F}" srcOrd="2" destOrd="0" parTransId="{7218AA3A-072A-4F7F-90F2-11538E8439D4}" sibTransId="{83656301-650D-40F6-8EE9-B50A378B7BF7}"/>
    <dgm:cxn modelId="{6DC69745-031D-4B3D-9E1A-51B974614BFF}" srcId="{2B89E896-C7C8-492F-8553-0B3CD7BB3739}" destId="{1D11B7A4-70AD-47F0-BD63-672728F297CC}" srcOrd="1" destOrd="0" parTransId="{A4E1FA52-56FF-42C0-B328-1F1F6354F8F0}" sibTransId="{5F68C341-8B22-419D-9D9F-D5D6A853611B}"/>
    <dgm:cxn modelId="{10F93748-32A0-4217-824C-DA8878CD06F4}" type="presOf" srcId="{FD3EFECB-D8BA-44BE-BBBE-CD092EA0ABB0}" destId="{546DFEF7-C66F-4B7D-8539-FE8985B78904}" srcOrd="0" destOrd="0" presId="urn:microsoft.com/office/officeart/2005/8/layout/process1"/>
    <dgm:cxn modelId="{2457114D-D6F4-42DD-BDB2-98E4AD3C9BAF}" type="presOf" srcId="{C0094125-F959-4526-ACCB-FB417CF974E1}" destId="{1E380DA8-7F15-4427-BB8F-B2F3DDB24D04}" srcOrd="0" destOrd="0" presId="urn:microsoft.com/office/officeart/2005/8/layout/process1"/>
    <dgm:cxn modelId="{537A3F7E-D905-4B9F-AE55-6035B58539C4}" type="presOf" srcId="{7A16B1E0-779E-460C-A7D4-99698EF362B5}" destId="{DF769C28-18EF-43F0-A6DC-EA99A29D77AB}" srcOrd="1" destOrd="0" presId="urn:microsoft.com/office/officeart/2005/8/layout/process1"/>
    <dgm:cxn modelId="{62B32F84-F566-4027-AB88-A48921AD98E2}" type="presOf" srcId="{F3C8817A-BF63-4330-8B4D-1F4AAF942E4E}" destId="{385B8717-6526-4F0B-A894-444C935C2B0E}" srcOrd="0" destOrd="0" presId="urn:microsoft.com/office/officeart/2005/8/layout/process1"/>
    <dgm:cxn modelId="{3ADC948D-19DF-436C-B0B1-BA366124632A}" type="presOf" srcId="{7A16B1E0-779E-460C-A7D4-99698EF362B5}" destId="{5C823B2E-107D-44EB-A05E-288F9DFCB47D}" srcOrd="0" destOrd="0" presId="urn:microsoft.com/office/officeart/2005/8/layout/process1"/>
    <dgm:cxn modelId="{8EA25294-E503-4EC6-9814-09188274A880}" srcId="{2B89E896-C7C8-492F-8553-0B3CD7BB3739}" destId="{C0094125-F959-4526-ACCB-FB417CF974E1}" srcOrd="4" destOrd="0" parTransId="{EF9EDDF0-D276-4DF9-A5DE-CD18E251FCDD}" sibTransId="{2942DD6B-05D7-4FA7-880E-1CC7C4DB84D2}"/>
    <dgm:cxn modelId="{7DEF7AA3-7E00-4AC3-923E-3473550D3273}" type="presOf" srcId="{1D11B7A4-70AD-47F0-BD63-672728F297CC}" destId="{E60F2409-0F5A-4393-91C1-48BF9A77BEC8}" srcOrd="0" destOrd="0" presId="urn:microsoft.com/office/officeart/2005/8/layout/process1"/>
    <dgm:cxn modelId="{B5EFB0A8-111D-432A-90DA-F8F07099470E}" type="presOf" srcId="{2B89E896-C7C8-492F-8553-0B3CD7BB3739}" destId="{1BD793B2-4EF6-4098-8C93-1A3E2A04DE8D}" srcOrd="0" destOrd="0" presId="urn:microsoft.com/office/officeart/2005/8/layout/process1"/>
    <dgm:cxn modelId="{DF09F1AF-15F8-4993-A1A9-86AAE06CBF04}" type="presOf" srcId="{B4328729-0B33-4036-A059-C65E38B53F3F}" destId="{2DEA5E74-F96B-45F7-8A5F-104D9926BECB}" srcOrd="0" destOrd="0" presId="urn:microsoft.com/office/officeart/2005/8/layout/process1"/>
    <dgm:cxn modelId="{8F2001B6-1088-4381-97A7-2A75CE9ECA55}" type="presOf" srcId="{5F68C341-8B22-419D-9D9F-D5D6A853611B}" destId="{DA41EDCC-6103-46CC-8047-9D4906883C57}" srcOrd="1" destOrd="0" presId="urn:microsoft.com/office/officeart/2005/8/layout/process1"/>
    <dgm:cxn modelId="{F4BCDAC3-C1D2-4935-9A3E-F69A5534BDEE}" type="presOf" srcId="{5F68C341-8B22-419D-9D9F-D5D6A853611B}" destId="{9411EDC9-2285-416A-8F1A-CA88AA1FAD20}" srcOrd="0" destOrd="0" presId="urn:microsoft.com/office/officeart/2005/8/layout/process1"/>
    <dgm:cxn modelId="{A3D2C9D4-8025-45EE-82BA-E09996F0CE3D}" srcId="{2B89E896-C7C8-492F-8553-0B3CD7BB3739}" destId="{5F8D7A97-1E34-4E76-8B62-2EEE56B763CC}" srcOrd="3" destOrd="0" parTransId="{B9E06A10-5483-444E-942E-5F4BA6806B7C}" sibTransId="{F3C8817A-BF63-4330-8B4D-1F4AAF942E4E}"/>
    <dgm:cxn modelId="{E277DAD5-9EE6-46E8-A7E8-664721F36E01}" type="presOf" srcId="{83656301-650D-40F6-8EE9-B50A378B7BF7}" destId="{12F9A1D3-B68A-4D1D-ADB7-6A48E4F8CFDD}" srcOrd="0" destOrd="0" presId="urn:microsoft.com/office/officeart/2005/8/layout/process1"/>
    <dgm:cxn modelId="{A13940D7-A2CB-4B76-9C05-007CDA1FEEE4}" type="presOf" srcId="{5F8D7A97-1E34-4E76-8B62-2EEE56B763CC}" destId="{D8CE1D47-DA57-4562-873C-D31EE3FF5C62}" srcOrd="0" destOrd="0" presId="urn:microsoft.com/office/officeart/2005/8/layout/process1"/>
    <dgm:cxn modelId="{5A9F115F-DB5D-4F27-A9F1-C55A2763621E}" type="presParOf" srcId="{1BD793B2-4EF6-4098-8C93-1A3E2A04DE8D}" destId="{546DFEF7-C66F-4B7D-8539-FE8985B78904}" srcOrd="0" destOrd="0" presId="urn:microsoft.com/office/officeart/2005/8/layout/process1"/>
    <dgm:cxn modelId="{DAFBA5A1-3B1C-40D5-B282-DC1D1A4EC4F2}" type="presParOf" srcId="{1BD793B2-4EF6-4098-8C93-1A3E2A04DE8D}" destId="{5C823B2E-107D-44EB-A05E-288F9DFCB47D}" srcOrd="1" destOrd="0" presId="urn:microsoft.com/office/officeart/2005/8/layout/process1"/>
    <dgm:cxn modelId="{B527C8CA-9062-4A82-B8A5-731FCB211563}" type="presParOf" srcId="{5C823B2E-107D-44EB-A05E-288F9DFCB47D}" destId="{DF769C28-18EF-43F0-A6DC-EA99A29D77AB}" srcOrd="0" destOrd="0" presId="urn:microsoft.com/office/officeart/2005/8/layout/process1"/>
    <dgm:cxn modelId="{53F83355-46D5-4102-998F-737B35346D02}" type="presParOf" srcId="{1BD793B2-4EF6-4098-8C93-1A3E2A04DE8D}" destId="{E60F2409-0F5A-4393-91C1-48BF9A77BEC8}" srcOrd="2" destOrd="0" presId="urn:microsoft.com/office/officeart/2005/8/layout/process1"/>
    <dgm:cxn modelId="{2D05A748-3353-4885-B7B8-4D190D856B3D}" type="presParOf" srcId="{1BD793B2-4EF6-4098-8C93-1A3E2A04DE8D}" destId="{9411EDC9-2285-416A-8F1A-CA88AA1FAD20}" srcOrd="3" destOrd="0" presId="urn:microsoft.com/office/officeart/2005/8/layout/process1"/>
    <dgm:cxn modelId="{C4C0167C-D02F-4F41-BF05-29B27442D096}" type="presParOf" srcId="{9411EDC9-2285-416A-8F1A-CA88AA1FAD20}" destId="{DA41EDCC-6103-46CC-8047-9D4906883C57}" srcOrd="0" destOrd="0" presId="urn:microsoft.com/office/officeart/2005/8/layout/process1"/>
    <dgm:cxn modelId="{2432DECB-7E0D-486D-A902-BEB2B17312C8}" type="presParOf" srcId="{1BD793B2-4EF6-4098-8C93-1A3E2A04DE8D}" destId="{2DEA5E74-F96B-45F7-8A5F-104D9926BECB}" srcOrd="4" destOrd="0" presId="urn:microsoft.com/office/officeart/2005/8/layout/process1"/>
    <dgm:cxn modelId="{853DEE16-DBE6-493E-91E0-867D3FA71647}" type="presParOf" srcId="{1BD793B2-4EF6-4098-8C93-1A3E2A04DE8D}" destId="{12F9A1D3-B68A-4D1D-ADB7-6A48E4F8CFDD}" srcOrd="5" destOrd="0" presId="urn:microsoft.com/office/officeart/2005/8/layout/process1"/>
    <dgm:cxn modelId="{5D721CBA-D850-475B-B5F2-D02228C3981C}" type="presParOf" srcId="{12F9A1D3-B68A-4D1D-ADB7-6A48E4F8CFDD}" destId="{00D7541C-CF8D-4BB0-ADF3-857B1E49D87C}" srcOrd="0" destOrd="0" presId="urn:microsoft.com/office/officeart/2005/8/layout/process1"/>
    <dgm:cxn modelId="{FAC350E2-5EF9-42E5-BA27-3B2D46E4224E}" type="presParOf" srcId="{1BD793B2-4EF6-4098-8C93-1A3E2A04DE8D}" destId="{D8CE1D47-DA57-4562-873C-D31EE3FF5C62}" srcOrd="6" destOrd="0" presId="urn:microsoft.com/office/officeart/2005/8/layout/process1"/>
    <dgm:cxn modelId="{333058D7-85CB-4400-B708-7398B91D8A18}" type="presParOf" srcId="{1BD793B2-4EF6-4098-8C93-1A3E2A04DE8D}" destId="{385B8717-6526-4F0B-A894-444C935C2B0E}" srcOrd="7" destOrd="0" presId="urn:microsoft.com/office/officeart/2005/8/layout/process1"/>
    <dgm:cxn modelId="{163C7F0E-555E-4171-9551-3D939E8566E0}" type="presParOf" srcId="{385B8717-6526-4F0B-A894-444C935C2B0E}" destId="{3A079E67-A3E9-4179-86FE-4C14BABAE94A}" srcOrd="0" destOrd="0" presId="urn:microsoft.com/office/officeart/2005/8/layout/process1"/>
    <dgm:cxn modelId="{EDC3C07D-A3C3-4315-B312-469AED349616}" type="presParOf" srcId="{1BD793B2-4EF6-4098-8C93-1A3E2A04DE8D}" destId="{1E380DA8-7F15-4427-BB8F-B2F3DDB24D04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6DFEF7-C66F-4B7D-8539-FE8985B78904}">
      <dsp:nvSpPr>
        <dsp:cNvPr id="0" name=""/>
        <dsp:cNvSpPr/>
      </dsp:nvSpPr>
      <dsp:spPr>
        <a:xfrm>
          <a:off x="5167" y="2008873"/>
          <a:ext cx="1601809" cy="1006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400" kern="1200" dirty="0"/>
            <a:t>视频帧处理</a:t>
          </a:r>
          <a:endParaRPr lang="zh-CN" altLang="en-US" sz="2400" kern="1200" dirty="0"/>
        </a:p>
      </dsp:txBody>
      <dsp:txXfrm>
        <a:off x="34636" y="2038342"/>
        <a:ext cx="1542871" cy="947198"/>
      </dsp:txXfrm>
    </dsp:sp>
    <dsp:sp modelId="{5C823B2E-107D-44EB-A05E-288F9DFCB47D}">
      <dsp:nvSpPr>
        <dsp:cNvPr id="0" name=""/>
        <dsp:cNvSpPr/>
      </dsp:nvSpPr>
      <dsp:spPr>
        <a:xfrm>
          <a:off x="1767157" y="2313317"/>
          <a:ext cx="339583" cy="3972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1767157" y="2392767"/>
        <a:ext cx="237708" cy="238348"/>
      </dsp:txXfrm>
    </dsp:sp>
    <dsp:sp modelId="{E60F2409-0F5A-4393-91C1-48BF9A77BEC8}">
      <dsp:nvSpPr>
        <dsp:cNvPr id="0" name=""/>
        <dsp:cNvSpPr/>
      </dsp:nvSpPr>
      <dsp:spPr>
        <a:xfrm>
          <a:off x="2247700" y="2008873"/>
          <a:ext cx="1601809" cy="1006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400" kern="1200" dirty="0"/>
            <a:t>人体刚性部位检测</a:t>
          </a:r>
          <a:endParaRPr lang="zh-CN" altLang="en-US" sz="2400" kern="1200" dirty="0"/>
        </a:p>
      </dsp:txBody>
      <dsp:txXfrm>
        <a:off x="2277169" y="2038342"/>
        <a:ext cx="1542871" cy="947198"/>
      </dsp:txXfrm>
    </dsp:sp>
    <dsp:sp modelId="{9411EDC9-2285-416A-8F1A-CA88AA1FAD20}">
      <dsp:nvSpPr>
        <dsp:cNvPr id="0" name=""/>
        <dsp:cNvSpPr/>
      </dsp:nvSpPr>
      <dsp:spPr>
        <a:xfrm>
          <a:off x="4009690" y="2313317"/>
          <a:ext cx="339583" cy="3972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4009690" y="2392767"/>
        <a:ext cx="237708" cy="238348"/>
      </dsp:txXfrm>
    </dsp:sp>
    <dsp:sp modelId="{2DEA5E74-F96B-45F7-8A5F-104D9926BECB}">
      <dsp:nvSpPr>
        <dsp:cNvPr id="0" name=""/>
        <dsp:cNvSpPr/>
      </dsp:nvSpPr>
      <dsp:spPr>
        <a:xfrm>
          <a:off x="4490233" y="2008873"/>
          <a:ext cx="1601809" cy="1006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400" kern="1200" dirty="0" err="1"/>
            <a:t>人体关节点检测</a:t>
          </a:r>
          <a:endParaRPr lang="zh-CN" altLang="en-US" sz="2400" kern="1200" dirty="0"/>
        </a:p>
      </dsp:txBody>
      <dsp:txXfrm>
        <a:off x="4519702" y="2038342"/>
        <a:ext cx="1542871" cy="947198"/>
      </dsp:txXfrm>
    </dsp:sp>
    <dsp:sp modelId="{12F9A1D3-B68A-4D1D-ADB7-6A48E4F8CFDD}">
      <dsp:nvSpPr>
        <dsp:cNvPr id="0" name=""/>
        <dsp:cNvSpPr/>
      </dsp:nvSpPr>
      <dsp:spPr>
        <a:xfrm>
          <a:off x="6252223" y="2313317"/>
          <a:ext cx="339583" cy="3972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6252223" y="2392767"/>
        <a:ext cx="237708" cy="238348"/>
      </dsp:txXfrm>
    </dsp:sp>
    <dsp:sp modelId="{D8CE1D47-DA57-4562-873C-D31EE3FF5C62}">
      <dsp:nvSpPr>
        <dsp:cNvPr id="0" name=""/>
        <dsp:cNvSpPr/>
      </dsp:nvSpPr>
      <dsp:spPr>
        <a:xfrm>
          <a:off x="6732766" y="2008873"/>
          <a:ext cx="1601809" cy="1006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2400" kern="1200" dirty="0" err="1"/>
            <a:t>姿态检测与计数</a:t>
          </a:r>
          <a:endParaRPr lang="zh-CN" altLang="en-US" sz="2400" kern="1200" dirty="0"/>
        </a:p>
      </dsp:txBody>
      <dsp:txXfrm>
        <a:off x="6762235" y="2038342"/>
        <a:ext cx="1542871" cy="947198"/>
      </dsp:txXfrm>
    </dsp:sp>
    <dsp:sp modelId="{385B8717-6526-4F0B-A894-444C935C2B0E}">
      <dsp:nvSpPr>
        <dsp:cNvPr id="0" name=""/>
        <dsp:cNvSpPr/>
      </dsp:nvSpPr>
      <dsp:spPr>
        <a:xfrm>
          <a:off x="8494756" y="2313317"/>
          <a:ext cx="339583" cy="3972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8494756" y="2392767"/>
        <a:ext cx="237708" cy="238348"/>
      </dsp:txXfrm>
    </dsp:sp>
    <dsp:sp modelId="{1E380DA8-7F15-4427-BB8F-B2F3DDB24D04}">
      <dsp:nvSpPr>
        <dsp:cNvPr id="0" name=""/>
        <dsp:cNvSpPr/>
      </dsp:nvSpPr>
      <dsp:spPr>
        <a:xfrm>
          <a:off x="8975299" y="2008873"/>
          <a:ext cx="1601809" cy="10061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altLang="zh-CN" sz="2400" b="0" kern="1200" dirty="0" err="1">
              <a:ln w="12700">
                <a:noFill/>
              </a:ln>
              <a:solidFill>
                <a:schemeClr val="bg1"/>
              </a:solidFill>
              <a:latin typeface="+mn-ea"/>
              <a:ea typeface="+mn-ea"/>
              <a:cs typeface="Source Han Sans CN Bold"/>
            </a:rPr>
            <a:t>结果实时显示</a:t>
          </a:r>
          <a:endParaRPr lang="zh-CN" altLang="en-US" sz="2400" b="0" kern="1200" dirty="0">
            <a:solidFill>
              <a:schemeClr val="bg1"/>
            </a:solidFill>
            <a:latin typeface="+mn-ea"/>
            <a:ea typeface="+mn-ea"/>
          </a:endParaRPr>
        </a:p>
      </dsp:txBody>
      <dsp:txXfrm>
        <a:off x="9004768" y="2038342"/>
        <a:ext cx="1542871" cy="9471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27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2274271" y="2232294"/>
            <a:ext cx="7643457" cy="23934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59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人体姿态识别</a:t>
            </a:r>
            <a:endParaRPr kumimoji="1" lang="zh-CN" altLang="en-US" sz="6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985184"/>
            <a:ext cx="3514789" cy="2671905"/>
          </a:xfrm>
          <a:custGeom>
            <a:avLst/>
            <a:gdLst>
              <a:gd name="connsiteX0" fmla="*/ 1206316 w 3203685"/>
              <a:gd name="connsiteY0" fmla="*/ 0 h 2279210"/>
              <a:gd name="connsiteX1" fmla="*/ 1997364 w 3203685"/>
              <a:gd name="connsiteY1" fmla="*/ 0 h 2279210"/>
              <a:gd name="connsiteX2" fmla="*/ 2058146 w 3203685"/>
              <a:gd name="connsiteY2" fmla="*/ 60782 h 2279210"/>
              <a:gd name="connsiteX3" fmla="*/ 2058146 w 3203685"/>
              <a:gd name="connsiteY3" fmla="*/ 130896 h 2279210"/>
              <a:gd name="connsiteX4" fmla="*/ 3203685 w 3203685"/>
              <a:gd name="connsiteY4" fmla="*/ 130896 h 2279210"/>
              <a:gd name="connsiteX5" fmla="*/ 3203685 w 3203685"/>
              <a:gd name="connsiteY5" fmla="*/ 2279210 h 2279210"/>
              <a:gd name="connsiteX6" fmla="*/ 0 w 3203685"/>
              <a:gd name="connsiteY6" fmla="*/ 2279210 h 2279210"/>
              <a:gd name="connsiteX7" fmla="*/ 0 w 3203685"/>
              <a:gd name="connsiteY7" fmla="*/ 130896 h 2279210"/>
              <a:gd name="connsiteX8" fmla="*/ 1145534 w 3203685"/>
              <a:gd name="connsiteY8" fmla="*/ 130896 h 2279210"/>
              <a:gd name="connsiteX9" fmla="*/ 1145534 w 3203685"/>
              <a:gd name="connsiteY9" fmla="*/ 60782 h 2279210"/>
              <a:gd name="connsiteX10" fmla="*/ 1206316 w 3203685"/>
              <a:gd name="connsiteY10" fmla="*/ 0 h 2279210"/>
            </a:gdLst>
            <a:ahLst/>
            <a:cxnLst/>
            <a:rect l="l" t="t" r="r" b="b"/>
            <a:pathLst>
              <a:path w="3203685" h="2279210">
                <a:moveTo>
                  <a:pt x="1206316" y="0"/>
                </a:moveTo>
                <a:lnTo>
                  <a:pt x="1997364" y="0"/>
                </a:lnTo>
                <a:cubicBezTo>
                  <a:pt x="2030933" y="0"/>
                  <a:pt x="2058146" y="27213"/>
                  <a:pt x="2058146" y="60782"/>
                </a:cubicBezTo>
                <a:lnTo>
                  <a:pt x="2058146" y="130896"/>
                </a:lnTo>
                <a:lnTo>
                  <a:pt x="3203685" y="130896"/>
                </a:lnTo>
                <a:lnTo>
                  <a:pt x="3203685" y="2279210"/>
                </a:lnTo>
                <a:lnTo>
                  <a:pt x="0" y="2279210"/>
                </a:lnTo>
                <a:lnTo>
                  <a:pt x="0" y="130896"/>
                </a:lnTo>
                <a:lnTo>
                  <a:pt x="1145534" y="130896"/>
                </a:lnTo>
                <a:lnTo>
                  <a:pt x="1145534" y="60782"/>
                </a:lnTo>
                <a:cubicBezTo>
                  <a:pt x="1145534" y="27213"/>
                  <a:pt x="1172747" y="0"/>
                  <a:pt x="1206316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47000">
                <a:schemeClr val="bg1">
                  <a:alpha val="53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1430" cap="sq">
            <a:solidFill>
              <a:schemeClr val="accent1">
                <a:lumMod val="60000"/>
                <a:lumOff val="40000"/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57246" y="4295769"/>
            <a:ext cx="2521098" cy="75439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3500000" scaled="0"/>
          </a:gradFill>
          <a:ln w="15599" cap="sq">
            <a:solidFill>
              <a:schemeClr val="accent1"/>
            </a:solidFill>
            <a:miter/>
          </a:ln>
          <a:effectLst>
            <a:outerShdw blurRad="63806" dist="42538" dir="2700017" algn="tl" rotWithShape="0">
              <a:schemeClr val="accent1">
                <a:lumMod val="50000"/>
                <a:alpha val="5000"/>
              </a:schemeClr>
            </a:outerShdw>
          </a:effectLst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43054" y="4394557"/>
            <a:ext cx="2149482" cy="5748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对基本健身动作的效果</a:t>
            </a:r>
            <a:endParaRPr kumimoji="1"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937372" y="2312308"/>
            <a:ext cx="2960452" cy="18342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对基本健身动作如两臂侧平举、深蹲等效果显著，能准确检测并计数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
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为健身者提供实时反馈，帮助其规范动作，提升健身效果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</a:t>
            </a:r>
            <a:endParaRPr kumimoji="1"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4332256" y="1985184"/>
            <a:ext cx="3514789" cy="2671905"/>
          </a:xfrm>
          <a:custGeom>
            <a:avLst/>
            <a:gdLst>
              <a:gd name="connsiteX0" fmla="*/ 1206316 w 3203685"/>
              <a:gd name="connsiteY0" fmla="*/ 0 h 2279210"/>
              <a:gd name="connsiteX1" fmla="*/ 1997364 w 3203685"/>
              <a:gd name="connsiteY1" fmla="*/ 0 h 2279210"/>
              <a:gd name="connsiteX2" fmla="*/ 2058146 w 3203685"/>
              <a:gd name="connsiteY2" fmla="*/ 60782 h 2279210"/>
              <a:gd name="connsiteX3" fmla="*/ 2058146 w 3203685"/>
              <a:gd name="connsiteY3" fmla="*/ 130896 h 2279210"/>
              <a:gd name="connsiteX4" fmla="*/ 3203685 w 3203685"/>
              <a:gd name="connsiteY4" fmla="*/ 130896 h 2279210"/>
              <a:gd name="connsiteX5" fmla="*/ 3203685 w 3203685"/>
              <a:gd name="connsiteY5" fmla="*/ 2279210 h 2279210"/>
              <a:gd name="connsiteX6" fmla="*/ 0 w 3203685"/>
              <a:gd name="connsiteY6" fmla="*/ 2279210 h 2279210"/>
              <a:gd name="connsiteX7" fmla="*/ 0 w 3203685"/>
              <a:gd name="connsiteY7" fmla="*/ 130896 h 2279210"/>
              <a:gd name="connsiteX8" fmla="*/ 1145534 w 3203685"/>
              <a:gd name="connsiteY8" fmla="*/ 130896 h 2279210"/>
              <a:gd name="connsiteX9" fmla="*/ 1145534 w 3203685"/>
              <a:gd name="connsiteY9" fmla="*/ 60782 h 2279210"/>
              <a:gd name="connsiteX10" fmla="*/ 1206316 w 3203685"/>
              <a:gd name="connsiteY10" fmla="*/ 0 h 2279210"/>
            </a:gdLst>
            <a:ahLst/>
            <a:cxnLst/>
            <a:rect l="l" t="t" r="r" b="b"/>
            <a:pathLst>
              <a:path w="3203685" h="2279210">
                <a:moveTo>
                  <a:pt x="1206316" y="0"/>
                </a:moveTo>
                <a:lnTo>
                  <a:pt x="1997364" y="0"/>
                </a:lnTo>
                <a:cubicBezTo>
                  <a:pt x="2030933" y="0"/>
                  <a:pt x="2058146" y="27213"/>
                  <a:pt x="2058146" y="60782"/>
                </a:cubicBezTo>
                <a:lnTo>
                  <a:pt x="2058146" y="130896"/>
                </a:lnTo>
                <a:lnTo>
                  <a:pt x="3203685" y="130896"/>
                </a:lnTo>
                <a:lnTo>
                  <a:pt x="3203685" y="2279210"/>
                </a:lnTo>
                <a:lnTo>
                  <a:pt x="0" y="2279210"/>
                </a:lnTo>
                <a:lnTo>
                  <a:pt x="0" y="130896"/>
                </a:lnTo>
                <a:lnTo>
                  <a:pt x="1145534" y="130896"/>
                </a:lnTo>
                <a:lnTo>
                  <a:pt x="1145534" y="60782"/>
                </a:lnTo>
                <a:cubicBezTo>
                  <a:pt x="1145534" y="27213"/>
                  <a:pt x="1172747" y="0"/>
                  <a:pt x="1206316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47000">
                <a:schemeClr val="bg1">
                  <a:alpha val="53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1430" cap="sq">
            <a:solidFill>
              <a:schemeClr val="accent1">
                <a:lumMod val="60000"/>
                <a:lumOff val="40000"/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829101" y="4295769"/>
            <a:ext cx="2521098" cy="75439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3500000" scaled="0"/>
          </a:gradFill>
          <a:ln w="15599" cap="sq">
            <a:solidFill>
              <a:schemeClr val="accent1"/>
            </a:solidFill>
            <a:miter/>
          </a:ln>
          <a:effectLst>
            <a:outerShdw blurRad="63806" dist="42538" dir="2700017" algn="tl" rotWithShape="0">
              <a:schemeClr val="accent1">
                <a:lumMod val="50000"/>
                <a:alpha val="5000"/>
              </a:schemeClr>
            </a:outerShdw>
          </a:effectLst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014909" y="4394557"/>
            <a:ext cx="2149482" cy="5748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对新动作的扩展性</a:t>
            </a:r>
            <a:endParaRPr kumimoji="1"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609227" y="2312308"/>
            <a:ext cx="2960452" cy="18342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对于新动作的扩展性一般，需要人工修改代码实现新动作的检测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
</a:t>
            </a:r>
            <a:endParaRPr kumimoji="1"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8004111" y="1985184"/>
            <a:ext cx="3514789" cy="2671905"/>
          </a:xfrm>
          <a:custGeom>
            <a:avLst/>
            <a:gdLst>
              <a:gd name="connsiteX0" fmla="*/ 1206316 w 3203685"/>
              <a:gd name="connsiteY0" fmla="*/ 0 h 2279210"/>
              <a:gd name="connsiteX1" fmla="*/ 1997364 w 3203685"/>
              <a:gd name="connsiteY1" fmla="*/ 0 h 2279210"/>
              <a:gd name="connsiteX2" fmla="*/ 2058146 w 3203685"/>
              <a:gd name="connsiteY2" fmla="*/ 60782 h 2279210"/>
              <a:gd name="connsiteX3" fmla="*/ 2058146 w 3203685"/>
              <a:gd name="connsiteY3" fmla="*/ 130896 h 2279210"/>
              <a:gd name="connsiteX4" fmla="*/ 3203685 w 3203685"/>
              <a:gd name="connsiteY4" fmla="*/ 130896 h 2279210"/>
              <a:gd name="connsiteX5" fmla="*/ 3203685 w 3203685"/>
              <a:gd name="connsiteY5" fmla="*/ 2279210 h 2279210"/>
              <a:gd name="connsiteX6" fmla="*/ 0 w 3203685"/>
              <a:gd name="connsiteY6" fmla="*/ 2279210 h 2279210"/>
              <a:gd name="connsiteX7" fmla="*/ 0 w 3203685"/>
              <a:gd name="connsiteY7" fmla="*/ 130896 h 2279210"/>
              <a:gd name="connsiteX8" fmla="*/ 1145534 w 3203685"/>
              <a:gd name="connsiteY8" fmla="*/ 130896 h 2279210"/>
              <a:gd name="connsiteX9" fmla="*/ 1145534 w 3203685"/>
              <a:gd name="connsiteY9" fmla="*/ 60782 h 2279210"/>
              <a:gd name="connsiteX10" fmla="*/ 1206316 w 3203685"/>
              <a:gd name="connsiteY10" fmla="*/ 0 h 2279210"/>
            </a:gdLst>
            <a:ahLst/>
            <a:cxnLst/>
            <a:rect l="l" t="t" r="r" b="b"/>
            <a:pathLst>
              <a:path w="3203685" h="2279210">
                <a:moveTo>
                  <a:pt x="1206316" y="0"/>
                </a:moveTo>
                <a:lnTo>
                  <a:pt x="1997364" y="0"/>
                </a:lnTo>
                <a:cubicBezTo>
                  <a:pt x="2030933" y="0"/>
                  <a:pt x="2058146" y="27213"/>
                  <a:pt x="2058146" y="60782"/>
                </a:cubicBezTo>
                <a:lnTo>
                  <a:pt x="2058146" y="130896"/>
                </a:lnTo>
                <a:lnTo>
                  <a:pt x="3203685" y="130896"/>
                </a:lnTo>
                <a:lnTo>
                  <a:pt x="3203685" y="2279210"/>
                </a:lnTo>
                <a:lnTo>
                  <a:pt x="0" y="2279210"/>
                </a:lnTo>
                <a:lnTo>
                  <a:pt x="0" y="130896"/>
                </a:lnTo>
                <a:lnTo>
                  <a:pt x="1145534" y="130896"/>
                </a:lnTo>
                <a:lnTo>
                  <a:pt x="1145534" y="60782"/>
                </a:lnTo>
                <a:cubicBezTo>
                  <a:pt x="1145534" y="27213"/>
                  <a:pt x="1172747" y="0"/>
                  <a:pt x="1206316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47000">
                <a:schemeClr val="bg1">
                  <a:alpha val="53000"/>
                </a:schemeClr>
              </a:gs>
              <a:gs pos="100000">
                <a:schemeClr val="bg1"/>
              </a:gs>
            </a:gsLst>
            <a:path path="circle">
              <a:fillToRect r="100000" b="100000"/>
            </a:path>
            <a:tileRect l="-100000" t="-100000"/>
          </a:gradFill>
          <a:ln w="11430" cap="sq">
            <a:solidFill>
              <a:schemeClr val="accent1">
                <a:lumMod val="60000"/>
                <a:lumOff val="40000"/>
                <a:alpha val="100000"/>
              </a:schemeClr>
            </a:solidFill>
            <a:prstDash val="dash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500956" y="4295769"/>
            <a:ext cx="2521098" cy="75439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3500000" scaled="0"/>
          </a:gradFill>
          <a:ln w="15599" cap="sq">
            <a:solidFill>
              <a:schemeClr val="accent1"/>
            </a:solidFill>
            <a:miter/>
          </a:ln>
          <a:effectLst>
            <a:outerShdw blurRad="63806" dist="42538" dir="2700017" algn="tl" rotWithShape="0">
              <a:schemeClr val="accent1">
                <a:lumMod val="50000"/>
                <a:alpha val="5000"/>
              </a:schemeClr>
            </a:outerShdw>
          </a:effectLst>
        </p:spPr>
        <p:txBody>
          <a:bodyPr vert="horz" wrap="square" lIns="82296" tIns="41148" rIns="82296" bIns="41148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686764" y="4394557"/>
            <a:ext cx="2149482" cy="57482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b="1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改进</a:t>
            </a:r>
            <a:r>
              <a:rPr kumimoji="1" lang="zh-CN" altLang="en-US" b="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思路</a:t>
            </a:r>
            <a:endParaRPr kumimoji="1" lang="zh-CN" altLang="en-US" sz="20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281082" y="2312308"/>
            <a:ext cx="2960452" cy="18342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后续可学习和尝试使用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KNN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kumimoji="1"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K- Means</a:t>
            </a:r>
            <a:r>
              <a:rPr kumimoji="1"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等机器学习算法，实现更加便捷的添加新的动作。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522030" y="182355"/>
            <a:ext cx="10022112" cy="4399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结果分析</a:t>
            </a: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547428" y="653670"/>
            <a:ext cx="8991600" cy="0"/>
          </a:xfrm>
          <a:prstGeom prst="line">
            <a:avLst/>
          </a:prstGeom>
          <a:noFill/>
          <a:ln w="6350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10800000" scaled="0"/>
            </a:gradFill>
            <a:prstDash val="solid"/>
            <a:round/>
          </a:ln>
        </p:spPr>
      </p:cxnSp>
      <p:cxnSp>
        <p:nvCxnSpPr>
          <p:cNvPr id="17" name="标题 1"/>
          <p:cNvCxnSpPr/>
          <p:nvPr/>
        </p:nvCxnSpPr>
        <p:spPr>
          <a:xfrm>
            <a:off x="547428" y="653670"/>
            <a:ext cx="652463" cy="0"/>
          </a:xfrm>
          <a:prstGeom prst="line">
            <a:avLst/>
          </a:prstGeom>
          <a:noFill/>
          <a:ln w="28575" cap="rnd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prstDash val="solid"/>
            <a:round/>
          </a:ln>
        </p:spPr>
      </p:cxnSp>
      <p:sp>
        <p:nvSpPr>
          <p:cNvPr id="18" name="标题 1"/>
          <p:cNvSpPr txBox="1"/>
          <p:nvPr/>
        </p:nvSpPr>
        <p:spPr>
          <a:xfrm rot="16200000" flipV="1">
            <a:off x="-111540" y="144434"/>
            <a:ext cx="585216" cy="616134"/>
          </a:xfrm>
          <a:custGeom>
            <a:avLst/>
            <a:gdLst>
              <a:gd name="connsiteX0" fmla="*/ 585216 w 585216"/>
              <a:gd name="connsiteY0" fmla="*/ 616134 h 616134"/>
              <a:gd name="connsiteX1" fmla="*/ 585216 w 585216"/>
              <a:gd name="connsiteY1" fmla="*/ 0 h 616134"/>
              <a:gd name="connsiteX2" fmla="*/ 0 w 585216"/>
              <a:gd name="connsiteY2" fmla="*/ 175720 h 616134"/>
              <a:gd name="connsiteX3" fmla="*/ 0 w 585216"/>
              <a:gd name="connsiteY3" fmla="*/ 616134 h 616134"/>
            </a:gdLst>
            <a:ahLst/>
            <a:cxnLst/>
            <a:rect l="l" t="t" r="r" b="b"/>
            <a:pathLst>
              <a:path w="585216" h="616134">
                <a:moveTo>
                  <a:pt x="585216" y="616134"/>
                </a:moveTo>
                <a:lnTo>
                  <a:pt x="585216" y="0"/>
                </a:lnTo>
                <a:lnTo>
                  <a:pt x="0" y="175720"/>
                </a:lnTo>
                <a:lnTo>
                  <a:pt x="0" y="616134"/>
                </a:lnTo>
                <a:close/>
              </a:path>
            </a:pathLst>
          </a:custGeom>
          <a:solidFill>
            <a:schemeClr val="accent1">
              <a:lumMod val="100000"/>
              <a:alpha val="4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 flipV="1">
            <a:off x="-143933" y="106724"/>
            <a:ext cx="585216" cy="551349"/>
          </a:xfrm>
          <a:custGeom>
            <a:avLst/>
            <a:gdLst>
              <a:gd name="connsiteX0" fmla="*/ 585216 w 585216"/>
              <a:gd name="connsiteY0" fmla="*/ 551349 h 551349"/>
              <a:gd name="connsiteX1" fmla="*/ 585216 w 585216"/>
              <a:gd name="connsiteY1" fmla="*/ 0 h 551349"/>
              <a:gd name="connsiteX2" fmla="*/ 0 w 585216"/>
              <a:gd name="connsiteY2" fmla="*/ 162763 h 551349"/>
              <a:gd name="connsiteX3" fmla="*/ 0 w 585216"/>
              <a:gd name="connsiteY3" fmla="*/ 551349 h 551349"/>
            </a:gdLst>
            <a:ahLst/>
            <a:cxnLst/>
            <a:rect l="l" t="t" r="r" b="b"/>
            <a:pathLst>
              <a:path w="585216" h="551349">
                <a:moveTo>
                  <a:pt x="585216" y="551349"/>
                </a:moveTo>
                <a:lnTo>
                  <a:pt x="585216" y="0"/>
                </a:lnTo>
                <a:lnTo>
                  <a:pt x="0" y="162763"/>
                </a:lnTo>
                <a:lnTo>
                  <a:pt x="0" y="55134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27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2274271" y="2232294"/>
            <a:ext cx="7643457" cy="23934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2700" y="-12657"/>
            <a:ext cx="6096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4872335" flipH="1">
            <a:off x="226899" y="308266"/>
            <a:ext cx="3215402" cy="3215402"/>
          </a:xfrm>
          <a:prstGeom prst="donut">
            <a:avLst/>
          </a:prstGeom>
          <a:gradFill>
            <a:gsLst>
              <a:gs pos="45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/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0584659">
            <a:off x="9070419" y="4753898"/>
            <a:ext cx="3388152" cy="1975700"/>
          </a:xfrm>
          <a:custGeom>
            <a:avLst/>
            <a:gdLst>
              <a:gd name="connsiteX0" fmla="*/ 2899573 w 3388152"/>
              <a:gd name="connsiteY0" fmla="*/ 103952 h 1975700"/>
              <a:gd name="connsiteX1" fmla="*/ 3314127 w 3388152"/>
              <a:gd name="connsiteY1" fmla="*/ 279070 h 1975700"/>
              <a:gd name="connsiteX2" fmla="*/ 3388152 w 3388152"/>
              <a:gd name="connsiteY2" fmla="*/ 324041 h 1975700"/>
              <a:gd name="connsiteX3" fmla="*/ 3031350 w 3388152"/>
              <a:gd name="connsiteY3" fmla="*/ 1496771 h 1975700"/>
              <a:gd name="connsiteX4" fmla="*/ 3029481 w 3388152"/>
              <a:gd name="connsiteY4" fmla="*/ 1494713 h 1975700"/>
              <a:gd name="connsiteX5" fmla="*/ 2211995 w 3388152"/>
              <a:gd name="connsiteY5" fmla="*/ 1156100 h 1975700"/>
              <a:gd name="connsiteX6" fmla="*/ 1107872 w 3388152"/>
              <a:gd name="connsiteY6" fmla="*/ 1968410 h 1975700"/>
              <a:gd name="connsiteX7" fmla="*/ 1105998 w 3388152"/>
              <a:gd name="connsiteY7" fmla="*/ 1975700 h 1975700"/>
              <a:gd name="connsiteX8" fmla="*/ 0 w 3388152"/>
              <a:gd name="connsiteY8" fmla="*/ 1639201 h 1975700"/>
              <a:gd name="connsiteX9" fmla="*/ 3749 w 3388152"/>
              <a:gd name="connsiteY9" fmla="*/ 1624622 h 1975700"/>
              <a:gd name="connsiteX10" fmla="*/ 2211996 w 3388152"/>
              <a:gd name="connsiteY10" fmla="*/ 0 h 1975700"/>
              <a:gd name="connsiteX11" fmla="*/ 2899573 w 3388152"/>
              <a:gd name="connsiteY11" fmla="*/ 103952 h 1975700"/>
            </a:gdLst>
            <a:ahLst/>
            <a:cxnLst/>
            <a:rect l="l" t="t" r="r" b="b"/>
            <a:pathLst>
              <a:path w="3388152" h="1975700">
                <a:moveTo>
                  <a:pt x="2899573" y="103952"/>
                </a:moveTo>
                <a:cubicBezTo>
                  <a:pt x="3044377" y="148991"/>
                  <a:pt x="3183078" y="207880"/>
                  <a:pt x="3314127" y="279070"/>
                </a:cubicBezTo>
                <a:lnTo>
                  <a:pt x="3388152" y="324041"/>
                </a:lnTo>
                <a:lnTo>
                  <a:pt x="3031350" y="1496771"/>
                </a:lnTo>
                <a:lnTo>
                  <a:pt x="3029481" y="1494713"/>
                </a:lnTo>
                <a:cubicBezTo>
                  <a:pt x="2820268" y="1285501"/>
                  <a:pt x="2531243" y="1156100"/>
                  <a:pt x="2211995" y="1156100"/>
                </a:cubicBezTo>
                <a:cubicBezTo>
                  <a:pt x="1693217" y="1156100"/>
                  <a:pt x="1254247" y="1497799"/>
                  <a:pt x="1107872" y="1968410"/>
                </a:cubicBezTo>
                <a:lnTo>
                  <a:pt x="1105998" y="1975700"/>
                </a:lnTo>
                <a:lnTo>
                  <a:pt x="0" y="1639201"/>
                </a:lnTo>
                <a:lnTo>
                  <a:pt x="3749" y="1624622"/>
                </a:lnTo>
                <a:cubicBezTo>
                  <a:pt x="296500" y="683398"/>
                  <a:pt x="1174439" y="0"/>
                  <a:pt x="2211996" y="0"/>
                </a:cubicBezTo>
                <a:cubicBezTo>
                  <a:pt x="2451432" y="0"/>
                  <a:pt x="2682368" y="36394"/>
                  <a:pt x="2899573" y="103952"/>
                </a:cubicBezTo>
                <a:close/>
              </a:path>
            </a:pathLst>
          </a:custGeom>
          <a:gradFill>
            <a:gsLst>
              <a:gs pos="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alpha val="20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784612" y="752987"/>
            <a:ext cx="870902" cy="870902"/>
          </a:xfrm>
          <a:prstGeom prst="roundRect">
            <a:avLst>
              <a:gd name="adj" fmla="val 12608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0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>
            <a:outerShdw blurRad="228600" dist="127000" dir="3600003" rotWithShape="0">
              <a:schemeClr val="accent1">
                <a:alpha val="25000"/>
              </a:schemeClr>
            </a:outerShdw>
          </a:effectLst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784612" y="752987"/>
            <a:ext cx="870902" cy="8609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840972" y="752987"/>
            <a:ext cx="4122427" cy="8609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kumimoji="1" lang="en-US" altLang="zh-CN" sz="2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原型系统</a:t>
            </a:r>
            <a:endParaRPr kumimoji="1" lang="zh-CN" altLang="en-US" sz="2400" dirty="0"/>
          </a:p>
        </p:txBody>
      </p:sp>
      <p:sp>
        <p:nvSpPr>
          <p:cNvPr id="9" name="标题 1"/>
          <p:cNvSpPr txBox="1"/>
          <p:nvPr/>
        </p:nvSpPr>
        <p:spPr>
          <a:xfrm>
            <a:off x="944880" y="304801"/>
            <a:ext cx="4478121" cy="31241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39606" y="3247121"/>
            <a:ext cx="5208168" cy="185306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FFFFFF">
                    <a:alpha val="10000"/>
                  </a:srgbClr>
                </a:solidFill>
                <a:latin typeface="Source Han Sans"/>
                <a:ea typeface="Source Han Sans"/>
                <a:cs typeface="Source Han Sans"/>
              </a:rPr>
              <a:t>CONTENTS 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84612" y="2206009"/>
            <a:ext cx="870902" cy="870902"/>
          </a:xfrm>
          <a:prstGeom prst="roundRect">
            <a:avLst>
              <a:gd name="adj" fmla="val 12608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0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>
            <a:outerShdw blurRad="228600" dist="127000" dir="3600003" rotWithShape="0">
              <a:schemeClr val="accent1">
                <a:alpha val="25000"/>
              </a:schemeClr>
            </a:outerShdw>
          </a:effectLst>
        </p:spPr>
        <p:txBody>
          <a:bodyPr vert="horz" wrap="non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84612" y="2206009"/>
            <a:ext cx="870902" cy="8609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40972" y="2206009"/>
            <a:ext cx="4122427" cy="8609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kumimoji="1" lang="en-US" altLang="zh-CN" sz="2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实验结果</a:t>
            </a:r>
            <a:endParaRPr kumimoji="1" lang="zh-CN" alt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原型系统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 dirty="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0" y="5414838"/>
            <a:ext cx="12192000" cy="1443162"/>
          </a:xfrm>
          <a:custGeom>
            <a:avLst/>
            <a:gdLst>
              <a:gd name="connsiteX0" fmla="*/ 2447675 w 12192000"/>
              <a:gd name="connsiteY0" fmla="*/ 29 h 2030889"/>
              <a:gd name="connsiteX1" fmla="*/ 5956008 w 12192000"/>
              <a:gd name="connsiteY1" fmla="*/ 766968 h 2030889"/>
              <a:gd name="connsiteX2" fmla="*/ 9855969 w 12192000"/>
              <a:gd name="connsiteY2" fmla="*/ 16347 h 2030889"/>
              <a:gd name="connsiteX3" fmla="*/ 12056565 w 12192000"/>
              <a:gd name="connsiteY3" fmla="*/ 384773 h 2030889"/>
              <a:gd name="connsiteX4" fmla="*/ 12192000 w 12192000"/>
              <a:gd name="connsiteY4" fmla="*/ 414609 h 2030889"/>
              <a:gd name="connsiteX5" fmla="*/ 12192000 w 12192000"/>
              <a:gd name="connsiteY5" fmla="*/ 2030889 h 2030889"/>
              <a:gd name="connsiteX6" fmla="*/ 0 w 12192000"/>
              <a:gd name="connsiteY6" fmla="*/ 2030889 h 2030889"/>
              <a:gd name="connsiteX7" fmla="*/ 0 w 12192000"/>
              <a:gd name="connsiteY7" fmla="*/ 759560 h 2030889"/>
              <a:gd name="connsiteX8" fmla="*/ 135960 w 12192000"/>
              <a:gd name="connsiteY8" fmla="*/ 648345 h 2030889"/>
              <a:gd name="connsiteX9" fmla="*/ 2447675 w 12192000"/>
              <a:gd name="connsiteY9" fmla="*/ 29 h 2030889"/>
            </a:gdLst>
            <a:ahLst/>
            <a:cxnLst/>
            <a:rect l="l" t="t" r="r" b="b"/>
            <a:pathLst>
              <a:path w="12192000" h="2030889">
                <a:moveTo>
                  <a:pt x="2447675" y="29"/>
                </a:moveTo>
                <a:cubicBezTo>
                  <a:pt x="3448502" y="-5410"/>
                  <a:pt x="4721292" y="764248"/>
                  <a:pt x="5956008" y="766968"/>
                </a:cubicBezTo>
                <a:cubicBezTo>
                  <a:pt x="7190722" y="769687"/>
                  <a:pt x="8629412" y="54423"/>
                  <a:pt x="9855969" y="16347"/>
                </a:cubicBezTo>
                <a:cubicBezTo>
                  <a:pt x="10622567" y="-7450"/>
                  <a:pt x="11348795" y="221595"/>
                  <a:pt x="12056565" y="384773"/>
                </a:cubicBezTo>
                <a:lnTo>
                  <a:pt x="12192000" y="414609"/>
                </a:lnTo>
                <a:lnTo>
                  <a:pt x="12192000" y="2030889"/>
                </a:lnTo>
                <a:lnTo>
                  <a:pt x="0" y="2030889"/>
                </a:lnTo>
                <a:lnTo>
                  <a:pt x="0" y="759560"/>
                </a:lnTo>
                <a:lnTo>
                  <a:pt x="135960" y="648345"/>
                </a:lnTo>
                <a:cubicBezTo>
                  <a:pt x="633761" y="301061"/>
                  <a:pt x="1571951" y="4788"/>
                  <a:pt x="2447675" y="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17500" dir="5400000" sx="90000" sy="90000" algn="t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22030" y="182355"/>
            <a:ext cx="10022112" cy="4399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工作流程</a:t>
            </a:r>
            <a:endParaRPr kumimoji="1" lang="zh-CN" altLang="en-US" dirty="0"/>
          </a:p>
        </p:txBody>
      </p:sp>
      <p:cxnSp>
        <p:nvCxnSpPr>
          <p:cNvPr id="17" name="标题 1"/>
          <p:cNvCxnSpPr/>
          <p:nvPr/>
        </p:nvCxnSpPr>
        <p:spPr>
          <a:xfrm>
            <a:off x="547428" y="653670"/>
            <a:ext cx="8991600" cy="0"/>
          </a:xfrm>
          <a:prstGeom prst="line">
            <a:avLst/>
          </a:prstGeom>
          <a:noFill/>
          <a:ln w="6350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10800000" scaled="0"/>
            </a:gradFill>
            <a:prstDash val="solid"/>
            <a:round/>
          </a:ln>
        </p:spPr>
      </p:cxnSp>
      <p:cxnSp>
        <p:nvCxnSpPr>
          <p:cNvPr id="18" name="标题 1"/>
          <p:cNvCxnSpPr/>
          <p:nvPr/>
        </p:nvCxnSpPr>
        <p:spPr>
          <a:xfrm>
            <a:off x="547428" y="653670"/>
            <a:ext cx="652463" cy="0"/>
          </a:xfrm>
          <a:prstGeom prst="line">
            <a:avLst/>
          </a:prstGeom>
          <a:noFill/>
          <a:ln w="28575" cap="rnd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prstDash val="solid"/>
            <a:round/>
          </a:ln>
        </p:spPr>
      </p:cxnSp>
      <p:sp>
        <p:nvSpPr>
          <p:cNvPr id="19" name="标题 1"/>
          <p:cNvSpPr txBox="1"/>
          <p:nvPr/>
        </p:nvSpPr>
        <p:spPr>
          <a:xfrm rot="16200000" flipV="1">
            <a:off x="-111540" y="144434"/>
            <a:ext cx="585216" cy="616134"/>
          </a:xfrm>
          <a:custGeom>
            <a:avLst/>
            <a:gdLst>
              <a:gd name="connsiteX0" fmla="*/ 585216 w 585216"/>
              <a:gd name="connsiteY0" fmla="*/ 616134 h 616134"/>
              <a:gd name="connsiteX1" fmla="*/ 585216 w 585216"/>
              <a:gd name="connsiteY1" fmla="*/ 0 h 616134"/>
              <a:gd name="connsiteX2" fmla="*/ 0 w 585216"/>
              <a:gd name="connsiteY2" fmla="*/ 175720 h 616134"/>
              <a:gd name="connsiteX3" fmla="*/ 0 w 585216"/>
              <a:gd name="connsiteY3" fmla="*/ 616134 h 616134"/>
            </a:gdLst>
            <a:ahLst/>
            <a:cxnLst/>
            <a:rect l="l" t="t" r="r" b="b"/>
            <a:pathLst>
              <a:path w="585216" h="616134">
                <a:moveTo>
                  <a:pt x="585216" y="616134"/>
                </a:moveTo>
                <a:lnTo>
                  <a:pt x="585216" y="0"/>
                </a:lnTo>
                <a:lnTo>
                  <a:pt x="0" y="175720"/>
                </a:lnTo>
                <a:lnTo>
                  <a:pt x="0" y="616134"/>
                </a:lnTo>
                <a:close/>
              </a:path>
            </a:pathLst>
          </a:custGeom>
          <a:solidFill>
            <a:schemeClr val="accent1">
              <a:lumMod val="100000"/>
              <a:alpha val="4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6200000" flipV="1">
            <a:off x="-143933" y="106724"/>
            <a:ext cx="585216" cy="551349"/>
          </a:xfrm>
          <a:custGeom>
            <a:avLst/>
            <a:gdLst>
              <a:gd name="connsiteX0" fmla="*/ 585216 w 585216"/>
              <a:gd name="connsiteY0" fmla="*/ 551349 h 551349"/>
              <a:gd name="connsiteX1" fmla="*/ 585216 w 585216"/>
              <a:gd name="connsiteY1" fmla="*/ 0 h 551349"/>
              <a:gd name="connsiteX2" fmla="*/ 0 w 585216"/>
              <a:gd name="connsiteY2" fmla="*/ 162763 h 551349"/>
              <a:gd name="connsiteX3" fmla="*/ 0 w 585216"/>
              <a:gd name="connsiteY3" fmla="*/ 551349 h 551349"/>
            </a:gdLst>
            <a:ahLst/>
            <a:cxnLst/>
            <a:rect l="l" t="t" r="r" b="b"/>
            <a:pathLst>
              <a:path w="585216" h="551349">
                <a:moveTo>
                  <a:pt x="585216" y="551349"/>
                </a:moveTo>
                <a:lnTo>
                  <a:pt x="585216" y="0"/>
                </a:lnTo>
                <a:lnTo>
                  <a:pt x="0" y="162763"/>
                </a:lnTo>
                <a:lnTo>
                  <a:pt x="0" y="55134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aphicFrame>
        <p:nvGraphicFramePr>
          <p:cNvPr id="21" name="图示 20">
            <a:extLst>
              <a:ext uri="{FF2B5EF4-FFF2-40B4-BE49-F238E27FC236}">
                <a16:creationId xmlns:a16="http://schemas.microsoft.com/office/drawing/2014/main" id="{DFD7134F-6AFC-D991-5446-BA7200A22E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4395147"/>
              </p:ext>
            </p:extLst>
          </p:nvPr>
        </p:nvGraphicFramePr>
        <p:xfrm>
          <a:off x="857250" y="719667"/>
          <a:ext cx="10582276" cy="5023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18165" y="2894136"/>
            <a:ext cx="2340000" cy="3557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视频帧处理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2047875" y="3341092"/>
            <a:ext cx="3257550" cy="16395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从视频流中逐帧读取图像，将其转换为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Mediapipe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支持的格式，确保数据兼容性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</a:t>
            </a:r>
            <a:endParaRPr kumimoji="1"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3188714" y="1804507"/>
            <a:ext cx="951182" cy="951182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20700000">
            <a:off x="3027199" y="2272822"/>
            <a:ext cx="1321933" cy="301389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510616" y="2113616"/>
            <a:ext cx="307377" cy="332963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522030" y="182355"/>
            <a:ext cx="10022112" cy="4399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流程及模块划分</a:t>
            </a:r>
            <a:endParaRPr kumimoji="1" lang="zh-CN" altLang="en-US"/>
          </a:p>
        </p:txBody>
      </p:sp>
      <p:cxnSp>
        <p:nvCxnSpPr>
          <p:cNvPr id="29" name="标题 1"/>
          <p:cNvCxnSpPr/>
          <p:nvPr/>
        </p:nvCxnSpPr>
        <p:spPr>
          <a:xfrm>
            <a:off x="547428" y="653670"/>
            <a:ext cx="8991600" cy="0"/>
          </a:xfrm>
          <a:prstGeom prst="line">
            <a:avLst/>
          </a:prstGeom>
          <a:noFill/>
          <a:ln w="6350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10800000" scaled="0"/>
            </a:gradFill>
            <a:prstDash val="solid"/>
            <a:round/>
          </a:ln>
        </p:spPr>
      </p:cxnSp>
      <p:cxnSp>
        <p:nvCxnSpPr>
          <p:cNvPr id="30" name="标题 1"/>
          <p:cNvCxnSpPr/>
          <p:nvPr/>
        </p:nvCxnSpPr>
        <p:spPr>
          <a:xfrm>
            <a:off x="547428" y="653670"/>
            <a:ext cx="652463" cy="0"/>
          </a:xfrm>
          <a:prstGeom prst="line">
            <a:avLst/>
          </a:prstGeom>
          <a:noFill/>
          <a:ln w="28575" cap="rnd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prstDash val="solid"/>
            <a:round/>
          </a:ln>
        </p:spPr>
      </p:cxnSp>
      <p:sp>
        <p:nvSpPr>
          <p:cNvPr id="31" name="标题 1"/>
          <p:cNvSpPr txBox="1"/>
          <p:nvPr/>
        </p:nvSpPr>
        <p:spPr>
          <a:xfrm rot="16200000" flipV="1">
            <a:off x="-111540" y="144434"/>
            <a:ext cx="585216" cy="616134"/>
          </a:xfrm>
          <a:custGeom>
            <a:avLst/>
            <a:gdLst>
              <a:gd name="connsiteX0" fmla="*/ 585216 w 585216"/>
              <a:gd name="connsiteY0" fmla="*/ 616134 h 616134"/>
              <a:gd name="connsiteX1" fmla="*/ 585216 w 585216"/>
              <a:gd name="connsiteY1" fmla="*/ 0 h 616134"/>
              <a:gd name="connsiteX2" fmla="*/ 0 w 585216"/>
              <a:gd name="connsiteY2" fmla="*/ 175720 h 616134"/>
              <a:gd name="connsiteX3" fmla="*/ 0 w 585216"/>
              <a:gd name="connsiteY3" fmla="*/ 616134 h 616134"/>
            </a:gdLst>
            <a:ahLst/>
            <a:cxnLst/>
            <a:rect l="l" t="t" r="r" b="b"/>
            <a:pathLst>
              <a:path w="585216" h="616134">
                <a:moveTo>
                  <a:pt x="585216" y="616134"/>
                </a:moveTo>
                <a:lnTo>
                  <a:pt x="585216" y="0"/>
                </a:lnTo>
                <a:lnTo>
                  <a:pt x="0" y="175720"/>
                </a:lnTo>
                <a:lnTo>
                  <a:pt x="0" y="616134"/>
                </a:lnTo>
                <a:close/>
              </a:path>
            </a:pathLst>
          </a:custGeom>
          <a:solidFill>
            <a:schemeClr val="accent1">
              <a:lumMod val="100000"/>
              <a:alpha val="4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16200000" flipV="1">
            <a:off x="-143933" y="106724"/>
            <a:ext cx="585216" cy="551349"/>
          </a:xfrm>
          <a:custGeom>
            <a:avLst/>
            <a:gdLst>
              <a:gd name="connsiteX0" fmla="*/ 585216 w 585216"/>
              <a:gd name="connsiteY0" fmla="*/ 551349 h 551349"/>
              <a:gd name="connsiteX1" fmla="*/ 585216 w 585216"/>
              <a:gd name="connsiteY1" fmla="*/ 0 h 551349"/>
              <a:gd name="connsiteX2" fmla="*/ 0 w 585216"/>
              <a:gd name="connsiteY2" fmla="*/ 162763 h 551349"/>
              <a:gd name="connsiteX3" fmla="*/ 0 w 585216"/>
              <a:gd name="connsiteY3" fmla="*/ 551349 h 551349"/>
            </a:gdLst>
            <a:ahLst/>
            <a:cxnLst/>
            <a:rect l="l" t="t" r="r" b="b"/>
            <a:pathLst>
              <a:path w="585216" h="551349">
                <a:moveTo>
                  <a:pt x="585216" y="551349"/>
                </a:moveTo>
                <a:lnTo>
                  <a:pt x="585216" y="0"/>
                </a:lnTo>
                <a:lnTo>
                  <a:pt x="0" y="162763"/>
                </a:lnTo>
                <a:lnTo>
                  <a:pt x="0" y="55134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>
            <a:extLst>
              <a:ext uri="{FF2B5EF4-FFF2-40B4-BE49-F238E27FC236}">
                <a16:creationId xmlns:a16="http://schemas.microsoft.com/office/drawing/2014/main" id="{42586A36-788C-27E6-3D48-E367864FEF0C}"/>
              </a:ext>
            </a:extLst>
          </p:cNvPr>
          <p:cNvSpPr txBox="1"/>
          <p:nvPr/>
        </p:nvSpPr>
        <p:spPr>
          <a:xfrm>
            <a:off x="7535274" y="2906836"/>
            <a:ext cx="2340000" cy="3811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人体刚性部位检测</a:t>
            </a:r>
          </a:p>
        </p:txBody>
      </p:sp>
      <p:sp>
        <p:nvSpPr>
          <p:cNvPr id="34" name="标题 1">
            <a:extLst>
              <a:ext uri="{FF2B5EF4-FFF2-40B4-BE49-F238E27FC236}">
                <a16:creationId xmlns:a16="http://schemas.microsoft.com/office/drawing/2014/main" id="{232E5E0E-A4B4-365B-81C2-8B37F51F3898}"/>
              </a:ext>
            </a:extLst>
          </p:cNvPr>
          <p:cNvSpPr txBox="1"/>
          <p:nvPr/>
        </p:nvSpPr>
        <p:spPr>
          <a:xfrm>
            <a:off x="7119938" y="3379193"/>
            <a:ext cx="3257548" cy="14164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利用深度学习算法检测人脸等刚性部位，生成边界框，缩小检测范围，提高效率。    通过特征提取和匹配，准确识别刚性部位，为后续姿态估计提供基准。</a:t>
            </a:r>
            <a:endParaRPr kumimoji="1"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5" name="标题 1">
            <a:extLst>
              <a:ext uri="{FF2B5EF4-FFF2-40B4-BE49-F238E27FC236}">
                <a16:creationId xmlns:a16="http://schemas.microsoft.com/office/drawing/2014/main" id="{EA9C7722-056F-91D9-2981-0DF363A9295B}"/>
              </a:ext>
            </a:extLst>
          </p:cNvPr>
          <p:cNvSpPr txBox="1"/>
          <p:nvPr/>
        </p:nvSpPr>
        <p:spPr>
          <a:xfrm>
            <a:off x="8205823" y="1804507"/>
            <a:ext cx="951182" cy="951182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>
            <a:extLst>
              <a:ext uri="{FF2B5EF4-FFF2-40B4-BE49-F238E27FC236}">
                <a16:creationId xmlns:a16="http://schemas.microsoft.com/office/drawing/2014/main" id="{CEBDD3C4-B978-585C-DE1C-64067AD185D0}"/>
              </a:ext>
            </a:extLst>
          </p:cNvPr>
          <p:cNvSpPr txBox="1"/>
          <p:nvPr/>
        </p:nvSpPr>
        <p:spPr>
          <a:xfrm rot="20700000">
            <a:off x="8044308" y="2272822"/>
            <a:ext cx="1321933" cy="301389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7" name="标题 1">
            <a:extLst>
              <a:ext uri="{FF2B5EF4-FFF2-40B4-BE49-F238E27FC236}">
                <a16:creationId xmlns:a16="http://schemas.microsoft.com/office/drawing/2014/main" id="{77DA0318-873E-8C88-C894-0BD2EA297804}"/>
              </a:ext>
            </a:extLst>
          </p:cNvPr>
          <p:cNvSpPr txBox="1"/>
          <p:nvPr/>
        </p:nvSpPr>
        <p:spPr>
          <a:xfrm>
            <a:off x="8514933" y="2118985"/>
            <a:ext cx="332964" cy="32222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73B5C6-C377-48EC-6B4C-0A2D61DDF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0030A1-F36E-1365-3DDA-45A1791BD5D0}"/>
              </a:ext>
            </a:extLst>
          </p:cNvPr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8EDE1618-F22E-F82F-552F-71B8B6989077}"/>
              </a:ext>
            </a:extLst>
          </p:cNvPr>
          <p:cNvSpPr txBox="1"/>
          <p:nvPr/>
        </p:nvSpPr>
        <p:spPr>
          <a:xfrm>
            <a:off x="939097" y="3028950"/>
            <a:ext cx="2340000" cy="3844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人体关节点检测</a:t>
            </a:r>
            <a:endParaRPr kumimoji="1"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FEA95491-A80E-7417-1950-D1D184BFA67C}"/>
              </a:ext>
            </a:extLst>
          </p:cNvPr>
          <p:cNvSpPr txBox="1"/>
          <p:nvPr/>
        </p:nvSpPr>
        <p:spPr>
          <a:xfrm>
            <a:off x="555109" y="3504564"/>
            <a:ext cx="3188845" cy="14164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使用回归编码器网络，对图像进行分析，精确计算出人体各关节的坐标位置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
  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结合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前面帧信息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，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优化关节点检测结果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效率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</a:t>
            </a:r>
            <a:endParaRPr kumimoji="1"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F3A284D9-599E-B78B-EE8B-D439F8D952F7}"/>
              </a:ext>
            </a:extLst>
          </p:cNvPr>
          <p:cNvSpPr txBox="1"/>
          <p:nvPr/>
        </p:nvSpPr>
        <p:spPr>
          <a:xfrm>
            <a:off x="9091167" y="3015369"/>
            <a:ext cx="2340000" cy="3844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结果实时显示</a:t>
            </a:r>
            <a:endParaRPr kumimoji="1" lang="zh-CN" altLang="en-US" dirty="0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309DE2F1-E7EA-BB0B-B14C-4468EE3293F7}"/>
              </a:ext>
            </a:extLst>
          </p:cNvPr>
          <p:cNvSpPr txBox="1"/>
          <p:nvPr/>
        </p:nvSpPr>
        <p:spPr>
          <a:xfrm>
            <a:off x="8629766" y="3399789"/>
            <a:ext cx="3428884" cy="14164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将检测到的关节点、骨架和计数信息实时叠加到视频上，直观展示结果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
</a:t>
            </a:r>
            <a:endParaRPr kumimoji="1"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C1E00791-533C-2138-FCE3-131238D0B4DB}"/>
              </a:ext>
            </a:extLst>
          </p:cNvPr>
          <p:cNvSpPr txBox="1"/>
          <p:nvPr/>
        </p:nvSpPr>
        <p:spPr>
          <a:xfrm>
            <a:off x="1609646" y="1929878"/>
            <a:ext cx="951182" cy="951182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5460D8AC-9681-075F-620B-A58695A4D556}"/>
              </a:ext>
            </a:extLst>
          </p:cNvPr>
          <p:cNvSpPr txBox="1"/>
          <p:nvPr/>
        </p:nvSpPr>
        <p:spPr>
          <a:xfrm rot="20700000">
            <a:off x="1448131" y="2398193"/>
            <a:ext cx="1321933" cy="301389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4423B206-AA84-DD4C-FE67-70D0A28B2C91}"/>
              </a:ext>
            </a:extLst>
          </p:cNvPr>
          <p:cNvSpPr txBox="1"/>
          <p:nvPr/>
        </p:nvSpPr>
        <p:spPr>
          <a:xfrm>
            <a:off x="1918755" y="2238987"/>
            <a:ext cx="332963" cy="332963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>
            <a:extLst>
              <a:ext uri="{FF2B5EF4-FFF2-40B4-BE49-F238E27FC236}">
                <a16:creationId xmlns:a16="http://schemas.microsoft.com/office/drawing/2014/main" id="{BB695518-6C32-C72D-BABE-04E9D10475B7}"/>
              </a:ext>
            </a:extLst>
          </p:cNvPr>
          <p:cNvSpPr txBox="1"/>
          <p:nvPr/>
        </p:nvSpPr>
        <p:spPr>
          <a:xfrm>
            <a:off x="9761716" y="1916297"/>
            <a:ext cx="951182" cy="951182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>
            <a:extLst>
              <a:ext uri="{FF2B5EF4-FFF2-40B4-BE49-F238E27FC236}">
                <a16:creationId xmlns:a16="http://schemas.microsoft.com/office/drawing/2014/main" id="{91B65B27-215F-53FB-977C-B3F7F6B15DA3}"/>
              </a:ext>
            </a:extLst>
          </p:cNvPr>
          <p:cNvSpPr txBox="1"/>
          <p:nvPr/>
        </p:nvSpPr>
        <p:spPr>
          <a:xfrm rot="20700000">
            <a:off x="9600201" y="2384612"/>
            <a:ext cx="1321933" cy="301389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59138523-AE17-967C-DE54-999CD8D450E4}"/>
              </a:ext>
            </a:extLst>
          </p:cNvPr>
          <p:cNvSpPr txBox="1"/>
          <p:nvPr/>
        </p:nvSpPr>
        <p:spPr>
          <a:xfrm>
            <a:off x="10094686" y="2237880"/>
            <a:ext cx="332963" cy="308015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9075E831-7452-172D-3C4D-0950F1A87AF5}"/>
              </a:ext>
            </a:extLst>
          </p:cNvPr>
          <p:cNvSpPr txBox="1"/>
          <p:nvPr/>
        </p:nvSpPr>
        <p:spPr>
          <a:xfrm>
            <a:off x="522030" y="182355"/>
            <a:ext cx="10022112" cy="4399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流程及模块划分</a:t>
            </a:r>
            <a:endParaRPr kumimoji="1" lang="zh-CN" altLang="en-US"/>
          </a:p>
        </p:txBody>
      </p:sp>
      <p:cxnSp>
        <p:nvCxnSpPr>
          <p:cNvPr id="29" name="标题 1">
            <a:extLst>
              <a:ext uri="{FF2B5EF4-FFF2-40B4-BE49-F238E27FC236}">
                <a16:creationId xmlns:a16="http://schemas.microsoft.com/office/drawing/2014/main" id="{37F5F832-8C36-507B-78B6-C489A84791E0}"/>
              </a:ext>
            </a:extLst>
          </p:cNvPr>
          <p:cNvCxnSpPr/>
          <p:nvPr/>
        </p:nvCxnSpPr>
        <p:spPr>
          <a:xfrm>
            <a:off x="547428" y="653670"/>
            <a:ext cx="8991600" cy="0"/>
          </a:xfrm>
          <a:prstGeom prst="line">
            <a:avLst/>
          </a:prstGeom>
          <a:noFill/>
          <a:ln w="6350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10800000" scaled="0"/>
            </a:gradFill>
            <a:prstDash val="solid"/>
            <a:round/>
          </a:ln>
        </p:spPr>
      </p:cxnSp>
      <p:cxnSp>
        <p:nvCxnSpPr>
          <p:cNvPr id="30" name="标题 1">
            <a:extLst>
              <a:ext uri="{FF2B5EF4-FFF2-40B4-BE49-F238E27FC236}">
                <a16:creationId xmlns:a16="http://schemas.microsoft.com/office/drawing/2014/main" id="{03D6886C-45F9-228A-E3C6-68B06D99D059}"/>
              </a:ext>
            </a:extLst>
          </p:cNvPr>
          <p:cNvCxnSpPr/>
          <p:nvPr/>
        </p:nvCxnSpPr>
        <p:spPr>
          <a:xfrm>
            <a:off x="547428" y="653670"/>
            <a:ext cx="652463" cy="0"/>
          </a:xfrm>
          <a:prstGeom prst="line">
            <a:avLst/>
          </a:prstGeom>
          <a:noFill/>
          <a:ln w="28575" cap="rnd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prstDash val="solid"/>
            <a:round/>
          </a:ln>
        </p:spPr>
      </p:cxnSp>
      <p:sp>
        <p:nvSpPr>
          <p:cNvPr id="31" name="标题 1">
            <a:extLst>
              <a:ext uri="{FF2B5EF4-FFF2-40B4-BE49-F238E27FC236}">
                <a16:creationId xmlns:a16="http://schemas.microsoft.com/office/drawing/2014/main" id="{9E1841D7-83CF-9EA8-1083-01778F06C7D4}"/>
              </a:ext>
            </a:extLst>
          </p:cNvPr>
          <p:cNvSpPr txBox="1"/>
          <p:nvPr/>
        </p:nvSpPr>
        <p:spPr>
          <a:xfrm rot="16200000" flipV="1">
            <a:off x="-111540" y="144434"/>
            <a:ext cx="585216" cy="616134"/>
          </a:xfrm>
          <a:custGeom>
            <a:avLst/>
            <a:gdLst>
              <a:gd name="connsiteX0" fmla="*/ 585216 w 585216"/>
              <a:gd name="connsiteY0" fmla="*/ 616134 h 616134"/>
              <a:gd name="connsiteX1" fmla="*/ 585216 w 585216"/>
              <a:gd name="connsiteY1" fmla="*/ 0 h 616134"/>
              <a:gd name="connsiteX2" fmla="*/ 0 w 585216"/>
              <a:gd name="connsiteY2" fmla="*/ 175720 h 616134"/>
              <a:gd name="connsiteX3" fmla="*/ 0 w 585216"/>
              <a:gd name="connsiteY3" fmla="*/ 616134 h 616134"/>
            </a:gdLst>
            <a:ahLst/>
            <a:cxnLst/>
            <a:rect l="l" t="t" r="r" b="b"/>
            <a:pathLst>
              <a:path w="585216" h="616134">
                <a:moveTo>
                  <a:pt x="585216" y="616134"/>
                </a:moveTo>
                <a:lnTo>
                  <a:pt x="585216" y="0"/>
                </a:lnTo>
                <a:lnTo>
                  <a:pt x="0" y="175720"/>
                </a:lnTo>
                <a:lnTo>
                  <a:pt x="0" y="616134"/>
                </a:lnTo>
                <a:close/>
              </a:path>
            </a:pathLst>
          </a:custGeom>
          <a:solidFill>
            <a:schemeClr val="accent1">
              <a:lumMod val="100000"/>
              <a:alpha val="4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>
            <a:extLst>
              <a:ext uri="{FF2B5EF4-FFF2-40B4-BE49-F238E27FC236}">
                <a16:creationId xmlns:a16="http://schemas.microsoft.com/office/drawing/2014/main" id="{84999114-6AB2-EA8C-3221-C852C2BCE887}"/>
              </a:ext>
            </a:extLst>
          </p:cNvPr>
          <p:cNvSpPr txBox="1"/>
          <p:nvPr/>
        </p:nvSpPr>
        <p:spPr>
          <a:xfrm rot="16200000" flipV="1">
            <a:off x="-143933" y="106724"/>
            <a:ext cx="585216" cy="551349"/>
          </a:xfrm>
          <a:custGeom>
            <a:avLst/>
            <a:gdLst>
              <a:gd name="connsiteX0" fmla="*/ 585216 w 585216"/>
              <a:gd name="connsiteY0" fmla="*/ 551349 h 551349"/>
              <a:gd name="connsiteX1" fmla="*/ 585216 w 585216"/>
              <a:gd name="connsiteY1" fmla="*/ 0 h 551349"/>
              <a:gd name="connsiteX2" fmla="*/ 0 w 585216"/>
              <a:gd name="connsiteY2" fmla="*/ 162763 h 551349"/>
              <a:gd name="connsiteX3" fmla="*/ 0 w 585216"/>
              <a:gd name="connsiteY3" fmla="*/ 551349 h 551349"/>
            </a:gdLst>
            <a:ahLst/>
            <a:cxnLst/>
            <a:rect l="l" t="t" r="r" b="b"/>
            <a:pathLst>
              <a:path w="585216" h="551349">
                <a:moveTo>
                  <a:pt x="585216" y="551349"/>
                </a:moveTo>
                <a:lnTo>
                  <a:pt x="585216" y="0"/>
                </a:lnTo>
                <a:lnTo>
                  <a:pt x="0" y="162763"/>
                </a:lnTo>
                <a:lnTo>
                  <a:pt x="0" y="55134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>
            <a:extLst>
              <a:ext uri="{FF2B5EF4-FFF2-40B4-BE49-F238E27FC236}">
                <a16:creationId xmlns:a16="http://schemas.microsoft.com/office/drawing/2014/main" id="{FC0C59E2-5770-577F-78C4-3A6C2DD857A5}"/>
              </a:ext>
            </a:extLst>
          </p:cNvPr>
          <p:cNvSpPr txBox="1"/>
          <p:nvPr/>
        </p:nvSpPr>
        <p:spPr>
          <a:xfrm>
            <a:off x="4907016" y="3028950"/>
            <a:ext cx="2340000" cy="3511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姿态检测与计数</a:t>
            </a:r>
            <a:endParaRPr kumimoji="1" lang="zh-CN" altLang="en-US" dirty="0"/>
          </a:p>
        </p:txBody>
      </p:sp>
      <p:sp>
        <p:nvSpPr>
          <p:cNvPr id="34" name="标题 1">
            <a:extLst>
              <a:ext uri="{FF2B5EF4-FFF2-40B4-BE49-F238E27FC236}">
                <a16:creationId xmlns:a16="http://schemas.microsoft.com/office/drawing/2014/main" id="{0813CFBF-28F3-33F1-0CA4-B1C84B4A6B0A}"/>
              </a:ext>
            </a:extLst>
          </p:cNvPr>
          <p:cNvSpPr txBox="1"/>
          <p:nvPr/>
        </p:nvSpPr>
        <p:spPr>
          <a:xfrm>
            <a:off x="4439957" y="3471267"/>
            <a:ext cx="3257549" cy="1488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根据预设规则，对比关键点之间的距离</a:t>
            </a: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信息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，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判断人体当前姿态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
  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当检测到符合要求的动作时，进行计数，为健身动作统计提供依据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</a:t>
            </a:r>
            <a:endParaRPr kumimoji="1"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5" name="标题 1">
            <a:extLst>
              <a:ext uri="{FF2B5EF4-FFF2-40B4-BE49-F238E27FC236}">
                <a16:creationId xmlns:a16="http://schemas.microsoft.com/office/drawing/2014/main" id="{E63465CE-A94F-9436-49E7-0A79596332BE}"/>
              </a:ext>
            </a:extLst>
          </p:cNvPr>
          <p:cNvSpPr txBox="1"/>
          <p:nvPr/>
        </p:nvSpPr>
        <p:spPr>
          <a:xfrm>
            <a:off x="5577565" y="1934682"/>
            <a:ext cx="951182" cy="951182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>
            <a:extLst>
              <a:ext uri="{FF2B5EF4-FFF2-40B4-BE49-F238E27FC236}">
                <a16:creationId xmlns:a16="http://schemas.microsoft.com/office/drawing/2014/main" id="{049E74CF-D9B4-FDFE-A2B6-5E6A1D790EB7}"/>
              </a:ext>
            </a:extLst>
          </p:cNvPr>
          <p:cNvSpPr txBox="1"/>
          <p:nvPr/>
        </p:nvSpPr>
        <p:spPr>
          <a:xfrm rot="20700000">
            <a:off x="5416050" y="2402997"/>
            <a:ext cx="1321933" cy="301389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7" name="标题 1">
            <a:extLst>
              <a:ext uri="{FF2B5EF4-FFF2-40B4-BE49-F238E27FC236}">
                <a16:creationId xmlns:a16="http://schemas.microsoft.com/office/drawing/2014/main" id="{B6683B17-DAA5-0B4D-E65B-033298347235}"/>
              </a:ext>
            </a:extLst>
          </p:cNvPr>
          <p:cNvSpPr txBox="1"/>
          <p:nvPr/>
        </p:nvSpPr>
        <p:spPr>
          <a:xfrm>
            <a:off x="5910535" y="2253359"/>
            <a:ext cx="332963" cy="313825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5534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实验结果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 dirty="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90569" y="1507958"/>
            <a:ext cx="1780674" cy="1788695"/>
          </a:xfrm>
          <a:prstGeom prst="round2Diag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443434" y="1507958"/>
            <a:ext cx="7098630" cy="1788695"/>
          </a:xfrm>
          <a:prstGeom prst="round2Diag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654615" y="1842160"/>
            <a:ext cx="6676268" cy="128872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能够实现</a:t>
            </a:r>
            <a:r>
              <a:rPr kumimoji="1" lang="en-US" altLang="zh-CN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两臂侧平举动作</a:t>
            </a:r>
            <a:r>
              <a:rPr kumimoji="1" lang="zh-CN" altLang="en-US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以及</a:t>
            </a:r>
            <a:r>
              <a:rPr kumimoji="1" lang="en-US" altLang="zh-CN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深蹲动作的</a:t>
            </a:r>
            <a:r>
              <a:rPr kumimoji="1" lang="zh-CN" altLang="en-US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实时</a:t>
            </a:r>
            <a:r>
              <a:rPr kumimoji="1" lang="en-US" altLang="zh-CN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检测，关节点清晰标注，骨架</a:t>
            </a:r>
            <a:r>
              <a:rPr kumimoji="1" lang="zh-CN" altLang="en-US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显示准确，</a:t>
            </a:r>
            <a:r>
              <a:rPr kumimoji="1" lang="en-US" altLang="zh-CN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</a:t>
            </a:r>
            <a:r>
              <a:rPr kumimoji="1" lang="en-US" altLang="zh-CN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从起始到结束全程计数准确</a:t>
            </a:r>
            <a:r>
              <a:rPr kumimoji="1" lang="en-US" altLang="zh-CN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。
</a:t>
            </a:r>
            <a:endParaRPr kumimoji="1"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0002043" y="1219876"/>
            <a:ext cx="667674" cy="670681"/>
          </a:xfrm>
          <a:prstGeom prst="round2Diag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165497" y="1397600"/>
            <a:ext cx="340767" cy="315233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776338" y="1812758"/>
            <a:ext cx="1409136" cy="10965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0C6B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452496" y="1350341"/>
            <a:ext cx="203957" cy="204876"/>
          </a:xfrm>
          <a:prstGeom prst="round2Diag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654615" y="1824783"/>
            <a:ext cx="6676268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522030" y="182355"/>
            <a:ext cx="10022112" cy="4399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实验结果</a:t>
            </a:r>
            <a:endParaRPr kumimoji="1" lang="zh-CN" altLang="en-US" dirty="0"/>
          </a:p>
        </p:txBody>
      </p:sp>
      <p:cxnSp>
        <p:nvCxnSpPr>
          <p:cNvPr id="20" name="标题 1"/>
          <p:cNvCxnSpPr/>
          <p:nvPr/>
        </p:nvCxnSpPr>
        <p:spPr>
          <a:xfrm>
            <a:off x="547428" y="653670"/>
            <a:ext cx="8991600" cy="0"/>
          </a:xfrm>
          <a:prstGeom prst="line">
            <a:avLst/>
          </a:prstGeom>
          <a:noFill/>
          <a:ln w="6350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10800000" scaled="0"/>
            </a:gradFill>
            <a:prstDash val="solid"/>
            <a:round/>
          </a:ln>
        </p:spPr>
      </p:cxnSp>
      <p:cxnSp>
        <p:nvCxnSpPr>
          <p:cNvPr id="21" name="标题 1"/>
          <p:cNvCxnSpPr/>
          <p:nvPr/>
        </p:nvCxnSpPr>
        <p:spPr>
          <a:xfrm>
            <a:off x="547428" y="653670"/>
            <a:ext cx="652463" cy="0"/>
          </a:xfrm>
          <a:prstGeom prst="line">
            <a:avLst/>
          </a:prstGeom>
          <a:noFill/>
          <a:ln w="28575" cap="rnd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prstDash val="solid"/>
            <a:round/>
          </a:ln>
        </p:spPr>
      </p:cxnSp>
      <p:sp>
        <p:nvSpPr>
          <p:cNvPr id="22" name="标题 1"/>
          <p:cNvSpPr txBox="1"/>
          <p:nvPr/>
        </p:nvSpPr>
        <p:spPr>
          <a:xfrm rot="16200000" flipV="1">
            <a:off x="-111540" y="144434"/>
            <a:ext cx="585216" cy="616134"/>
          </a:xfrm>
          <a:custGeom>
            <a:avLst/>
            <a:gdLst>
              <a:gd name="connsiteX0" fmla="*/ 585216 w 585216"/>
              <a:gd name="connsiteY0" fmla="*/ 616134 h 616134"/>
              <a:gd name="connsiteX1" fmla="*/ 585216 w 585216"/>
              <a:gd name="connsiteY1" fmla="*/ 0 h 616134"/>
              <a:gd name="connsiteX2" fmla="*/ 0 w 585216"/>
              <a:gd name="connsiteY2" fmla="*/ 175720 h 616134"/>
              <a:gd name="connsiteX3" fmla="*/ 0 w 585216"/>
              <a:gd name="connsiteY3" fmla="*/ 616134 h 616134"/>
            </a:gdLst>
            <a:ahLst/>
            <a:cxnLst/>
            <a:rect l="l" t="t" r="r" b="b"/>
            <a:pathLst>
              <a:path w="585216" h="616134">
                <a:moveTo>
                  <a:pt x="585216" y="616134"/>
                </a:moveTo>
                <a:lnTo>
                  <a:pt x="585216" y="0"/>
                </a:lnTo>
                <a:lnTo>
                  <a:pt x="0" y="175720"/>
                </a:lnTo>
                <a:lnTo>
                  <a:pt x="0" y="616134"/>
                </a:lnTo>
                <a:close/>
              </a:path>
            </a:pathLst>
          </a:custGeom>
          <a:solidFill>
            <a:schemeClr val="accent1">
              <a:lumMod val="100000"/>
              <a:alpha val="4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-143933" y="106724"/>
            <a:ext cx="585216" cy="551349"/>
          </a:xfrm>
          <a:custGeom>
            <a:avLst/>
            <a:gdLst>
              <a:gd name="connsiteX0" fmla="*/ 585216 w 585216"/>
              <a:gd name="connsiteY0" fmla="*/ 551349 h 551349"/>
              <a:gd name="connsiteX1" fmla="*/ 585216 w 585216"/>
              <a:gd name="connsiteY1" fmla="*/ 0 h 551349"/>
              <a:gd name="connsiteX2" fmla="*/ 0 w 585216"/>
              <a:gd name="connsiteY2" fmla="*/ 162763 h 551349"/>
              <a:gd name="connsiteX3" fmla="*/ 0 w 585216"/>
              <a:gd name="connsiteY3" fmla="*/ 551349 h 551349"/>
            </a:gdLst>
            <a:ahLst/>
            <a:cxnLst/>
            <a:rect l="l" t="t" r="r" b="b"/>
            <a:pathLst>
              <a:path w="585216" h="551349">
                <a:moveTo>
                  <a:pt x="585216" y="551349"/>
                </a:moveTo>
                <a:lnTo>
                  <a:pt x="585216" y="0"/>
                </a:lnTo>
                <a:lnTo>
                  <a:pt x="0" y="162763"/>
                </a:lnTo>
                <a:lnTo>
                  <a:pt x="0" y="55134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71455" y="1452672"/>
            <a:ext cx="2620067" cy="3692940"/>
          </a:xfrm>
          <a:prstGeom prst="roundRect">
            <a:avLst>
              <a:gd name="adj" fmla="val 3915"/>
            </a:avLst>
          </a:prstGeom>
          <a:solidFill>
            <a:schemeClr val="bg1"/>
          </a:solidFill>
          <a:ln w="28575" cap="sq">
            <a:noFill/>
            <a:miter/>
          </a:ln>
          <a:effectLst>
            <a:outerShdw blurRad="279400" dist="38100" dir="2700000" sx="99000" sy="99000" algn="tl" rotWithShape="0">
              <a:schemeClr val="accent1"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53132" y="1244820"/>
            <a:ext cx="2647764" cy="852075"/>
          </a:xfrm>
          <a:custGeom>
            <a:avLst/>
            <a:gdLst>
              <a:gd name="connsiteX0" fmla="*/ 1311877 w 2623752"/>
              <a:gd name="connsiteY0" fmla="*/ 0 h 715575"/>
              <a:gd name="connsiteX1" fmla="*/ 1351859 w 2623752"/>
              <a:gd name="connsiteY1" fmla="*/ 16561 h 715575"/>
              <a:gd name="connsiteX2" fmla="*/ 1448892 w 2623752"/>
              <a:gd name="connsiteY2" fmla="*/ 113595 h 715575"/>
              <a:gd name="connsiteX3" fmla="*/ 2523420 w 2623752"/>
              <a:gd name="connsiteY3" fmla="*/ 113595 h 715575"/>
              <a:gd name="connsiteX4" fmla="*/ 2623752 w 2623752"/>
              <a:gd name="connsiteY4" fmla="*/ 213927 h 715575"/>
              <a:gd name="connsiteX5" fmla="*/ 2623752 w 2623752"/>
              <a:gd name="connsiteY5" fmla="*/ 615243 h 715575"/>
              <a:gd name="connsiteX6" fmla="*/ 2523420 w 2623752"/>
              <a:gd name="connsiteY6" fmla="*/ 715575 h 715575"/>
              <a:gd name="connsiteX7" fmla="*/ 100332 w 2623752"/>
              <a:gd name="connsiteY7" fmla="*/ 715575 h 715575"/>
              <a:gd name="connsiteX8" fmla="*/ 0 w 2623752"/>
              <a:gd name="connsiteY8" fmla="*/ 615243 h 715575"/>
              <a:gd name="connsiteX9" fmla="*/ 0 w 2623752"/>
              <a:gd name="connsiteY9" fmla="*/ 213927 h 715575"/>
              <a:gd name="connsiteX10" fmla="*/ 100332 w 2623752"/>
              <a:gd name="connsiteY10" fmla="*/ 113595 h 715575"/>
              <a:gd name="connsiteX11" fmla="*/ 1174861 w 2623752"/>
              <a:gd name="connsiteY11" fmla="*/ 113595 h 715575"/>
              <a:gd name="connsiteX12" fmla="*/ 1271895 w 2623752"/>
              <a:gd name="connsiteY12" fmla="*/ 16561 h 715575"/>
              <a:gd name="connsiteX13" fmla="*/ 1311877 w 2623752"/>
              <a:gd name="connsiteY13" fmla="*/ 0 h 715575"/>
            </a:gdLst>
            <a:ahLst/>
            <a:cxnLst/>
            <a:rect l="l" t="t" r="r" b="b"/>
            <a:pathLst>
              <a:path w="2623752" h="715575">
                <a:moveTo>
                  <a:pt x="1311877" y="0"/>
                </a:moveTo>
                <a:cubicBezTo>
                  <a:pt x="1326347" y="0"/>
                  <a:pt x="1340818" y="5520"/>
                  <a:pt x="1351859" y="16561"/>
                </a:cubicBezTo>
                <a:lnTo>
                  <a:pt x="1448892" y="113595"/>
                </a:lnTo>
                <a:lnTo>
                  <a:pt x="2523420" y="113595"/>
                </a:lnTo>
                <a:cubicBezTo>
                  <a:pt x="2578832" y="113595"/>
                  <a:pt x="2623752" y="158515"/>
                  <a:pt x="2623752" y="213927"/>
                </a:cubicBezTo>
                <a:lnTo>
                  <a:pt x="2623752" y="615243"/>
                </a:lnTo>
                <a:cubicBezTo>
                  <a:pt x="2623752" y="670655"/>
                  <a:pt x="2578832" y="715575"/>
                  <a:pt x="2523420" y="715575"/>
                </a:cubicBezTo>
                <a:lnTo>
                  <a:pt x="100332" y="715575"/>
                </a:lnTo>
                <a:cubicBezTo>
                  <a:pt x="44920" y="715575"/>
                  <a:pt x="0" y="670655"/>
                  <a:pt x="0" y="615243"/>
                </a:cubicBezTo>
                <a:lnTo>
                  <a:pt x="0" y="213927"/>
                </a:lnTo>
                <a:cubicBezTo>
                  <a:pt x="0" y="158515"/>
                  <a:pt x="44920" y="113595"/>
                  <a:pt x="100332" y="113595"/>
                </a:cubicBezTo>
                <a:lnTo>
                  <a:pt x="1174861" y="113595"/>
                </a:lnTo>
                <a:lnTo>
                  <a:pt x="1271895" y="16561"/>
                </a:lnTo>
                <a:cubicBezTo>
                  <a:pt x="1282935" y="5520"/>
                  <a:pt x="1297406" y="0"/>
                  <a:pt x="13118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36910" y="2303353"/>
            <a:ext cx="2369975" cy="2575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Mediapipe在实时性方面表现更优，帧率更高，延迟更低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
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Openpose在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相似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场景下处理速度较慢，难以满足实时性要求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</a:t>
            </a:r>
            <a:endParaRPr kumimoji="1"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644562" y="1484429"/>
            <a:ext cx="2509565" cy="508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实时性对比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384674" y="2200401"/>
            <a:ext cx="2620067" cy="3692940"/>
          </a:xfrm>
          <a:prstGeom prst="roundRect">
            <a:avLst>
              <a:gd name="adj" fmla="val 3915"/>
            </a:avLst>
          </a:prstGeom>
          <a:solidFill>
            <a:schemeClr val="bg1"/>
          </a:solidFill>
          <a:ln w="28575" cap="sq">
            <a:noFill/>
            <a:miter/>
          </a:ln>
          <a:effectLst>
            <a:outerShdw blurRad="279400" dist="38100" dir="2700000" sx="99000" sy="99000" algn="tl" rotWithShape="0">
              <a:schemeClr val="accent1">
                <a:alpha val="2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66351" y="1992549"/>
            <a:ext cx="2647764" cy="852075"/>
          </a:xfrm>
          <a:custGeom>
            <a:avLst/>
            <a:gdLst>
              <a:gd name="connsiteX0" fmla="*/ 1311877 w 2623752"/>
              <a:gd name="connsiteY0" fmla="*/ 0 h 715575"/>
              <a:gd name="connsiteX1" fmla="*/ 1351859 w 2623752"/>
              <a:gd name="connsiteY1" fmla="*/ 16561 h 715575"/>
              <a:gd name="connsiteX2" fmla="*/ 1448893 w 2623752"/>
              <a:gd name="connsiteY2" fmla="*/ 113595 h 715575"/>
              <a:gd name="connsiteX3" fmla="*/ 2523420 w 2623752"/>
              <a:gd name="connsiteY3" fmla="*/ 113595 h 715575"/>
              <a:gd name="connsiteX4" fmla="*/ 2623752 w 2623752"/>
              <a:gd name="connsiteY4" fmla="*/ 213927 h 715575"/>
              <a:gd name="connsiteX5" fmla="*/ 2623752 w 2623752"/>
              <a:gd name="connsiteY5" fmla="*/ 615243 h 715575"/>
              <a:gd name="connsiteX6" fmla="*/ 2523420 w 2623752"/>
              <a:gd name="connsiteY6" fmla="*/ 715575 h 715575"/>
              <a:gd name="connsiteX7" fmla="*/ 100332 w 2623752"/>
              <a:gd name="connsiteY7" fmla="*/ 715575 h 715575"/>
              <a:gd name="connsiteX8" fmla="*/ 0 w 2623752"/>
              <a:gd name="connsiteY8" fmla="*/ 615243 h 715575"/>
              <a:gd name="connsiteX9" fmla="*/ 0 w 2623752"/>
              <a:gd name="connsiteY9" fmla="*/ 213927 h 715575"/>
              <a:gd name="connsiteX10" fmla="*/ 100332 w 2623752"/>
              <a:gd name="connsiteY10" fmla="*/ 113595 h 715575"/>
              <a:gd name="connsiteX11" fmla="*/ 1174861 w 2623752"/>
              <a:gd name="connsiteY11" fmla="*/ 113595 h 715575"/>
              <a:gd name="connsiteX12" fmla="*/ 1271895 w 2623752"/>
              <a:gd name="connsiteY12" fmla="*/ 16561 h 715575"/>
              <a:gd name="connsiteX13" fmla="*/ 1311877 w 2623752"/>
              <a:gd name="connsiteY13" fmla="*/ 0 h 715575"/>
            </a:gdLst>
            <a:ahLst/>
            <a:cxnLst/>
            <a:rect l="l" t="t" r="r" b="b"/>
            <a:pathLst>
              <a:path w="2623752" h="715575">
                <a:moveTo>
                  <a:pt x="1311877" y="0"/>
                </a:moveTo>
                <a:cubicBezTo>
                  <a:pt x="1326347" y="0"/>
                  <a:pt x="1340818" y="5520"/>
                  <a:pt x="1351859" y="16561"/>
                </a:cubicBezTo>
                <a:lnTo>
                  <a:pt x="1448893" y="113595"/>
                </a:lnTo>
                <a:lnTo>
                  <a:pt x="2523420" y="113595"/>
                </a:lnTo>
                <a:cubicBezTo>
                  <a:pt x="2578832" y="113595"/>
                  <a:pt x="2623752" y="158515"/>
                  <a:pt x="2623752" y="213927"/>
                </a:cubicBezTo>
                <a:lnTo>
                  <a:pt x="2623752" y="615243"/>
                </a:lnTo>
                <a:cubicBezTo>
                  <a:pt x="2623752" y="670655"/>
                  <a:pt x="2578832" y="715575"/>
                  <a:pt x="2523420" y="715575"/>
                </a:cubicBezTo>
                <a:lnTo>
                  <a:pt x="100332" y="715575"/>
                </a:lnTo>
                <a:cubicBezTo>
                  <a:pt x="44920" y="715575"/>
                  <a:pt x="0" y="670655"/>
                  <a:pt x="0" y="615243"/>
                </a:cubicBezTo>
                <a:lnTo>
                  <a:pt x="0" y="213927"/>
                </a:lnTo>
                <a:cubicBezTo>
                  <a:pt x="0" y="158515"/>
                  <a:pt x="44920" y="113595"/>
                  <a:pt x="100332" y="113595"/>
                </a:cubicBezTo>
                <a:lnTo>
                  <a:pt x="1174861" y="113595"/>
                </a:lnTo>
                <a:lnTo>
                  <a:pt x="1271895" y="16561"/>
                </a:lnTo>
                <a:cubicBezTo>
                  <a:pt x="1282936" y="5520"/>
                  <a:pt x="1297406" y="0"/>
                  <a:pt x="1311877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550129" y="3051082"/>
            <a:ext cx="2369975" cy="2575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Openpose对硬件要求较高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，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在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GPU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上运行时，仅能达到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6-7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帧。</a:t>
            </a:r>
            <a:endParaRPr kumimoji="1" lang="en-US" altLang="zh-CN" sz="16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Mediapipe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对计算资源的需求相对较低，运行在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CPU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上时也能达到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30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帧左右。</a:t>
            </a:r>
            <a:endParaRPr kumimoji="1" lang="en-US" altLang="zh-CN" sz="16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3457781" y="2232158"/>
            <a:ext cx="2509565" cy="508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资源消耗对比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22030" y="182355"/>
            <a:ext cx="10022112" cy="4399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与Openpose对比</a:t>
            </a: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547428" y="653670"/>
            <a:ext cx="8991600" cy="0"/>
          </a:xfrm>
          <a:prstGeom prst="line">
            <a:avLst/>
          </a:prstGeom>
          <a:noFill/>
          <a:ln w="6350" cap="rnd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10800000" scaled="0"/>
            </a:gradFill>
            <a:prstDash val="solid"/>
            <a:round/>
          </a:ln>
        </p:spPr>
      </p:cxnSp>
      <p:cxnSp>
        <p:nvCxnSpPr>
          <p:cNvPr id="17" name="标题 1"/>
          <p:cNvCxnSpPr/>
          <p:nvPr/>
        </p:nvCxnSpPr>
        <p:spPr>
          <a:xfrm>
            <a:off x="547428" y="653670"/>
            <a:ext cx="652463" cy="0"/>
          </a:xfrm>
          <a:prstGeom prst="line">
            <a:avLst/>
          </a:prstGeom>
          <a:noFill/>
          <a:ln w="28575" cap="rnd"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prstDash val="solid"/>
            <a:round/>
          </a:ln>
        </p:spPr>
      </p:cxnSp>
      <p:sp>
        <p:nvSpPr>
          <p:cNvPr id="18" name="标题 1"/>
          <p:cNvSpPr txBox="1"/>
          <p:nvPr/>
        </p:nvSpPr>
        <p:spPr>
          <a:xfrm rot="16200000" flipV="1">
            <a:off x="-111540" y="144434"/>
            <a:ext cx="585216" cy="616134"/>
          </a:xfrm>
          <a:custGeom>
            <a:avLst/>
            <a:gdLst>
              <a:gd name="connsiteX0" fmla="*/ 585216 w 585216"/>
              <a:gd name="connsiteY0" fmla="*/ 616134 h 616134"/>
              <a:gd name="connsiteX1" fmla="*/ 585216 w 585216"/>
              <a:gd name="connsiteY1" fmla="*/ 0 h 616134"/>
              <a:gd name="connsiteX2" fmla="*/ 0 w 585216"/>
              <a:gd name="connsiteY2" fmla="*/ 175720 h 616134"/>
              <a:gd name="connsiteX3" fmla="*/ 0 w 585216"/>
              <a:gd name="connsiteY3" fmla="*/ 616134 h 616134"/>
            </a:gdLst>
            <a:ahLst/>
            <a:cxnLst/>
            <a:rect l="l" t="t" r="r" b="b"/>
            <a:pathLst>
              <a:path w="585216" h="616134">
                <a:moveTo>
                  <a:pt x="585216" y="616134"/>
                </a:moveTo>
                <a:lnTo>
                  <a:pt x="585216" y="0"/>
                </a:lnTo>
                <a:lnTo>
                  <a:pt x="0" y="175720"/>
                </a:lnTo>
                <a:lnTo>
                  <a:pt x="0" y="616134"/>
                </a:lnTo>
                <a:close/>
              </a:path>
            </a:pathLst>
          </a:custGeom>
          <a:solidFill>
            <a:schemeClr val="accent1">
              <a:lumMod val="100000"/>
              <a:alpha val="4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 flipV="1">
            <a:off x="-143933" y="106724"/>
            <a:ext cx="585216" cy="551349"/>
          </a:xfrm>
          <a:custGeom>
            <a:avLst/>
            <a:gdLst>
              <a:gd name="connsiteX0" fmla="*/ 585216 w 585216"/>
              <a:gd name="connsiteY0" fmla="*/ 551349 h 551349"/>
              <a:gd name="connsiteX1" fmla="*/ 585216 w 585216"/>
              <a:gd name="connsiteY1" fmla="*/ 0 h 551349"/>
              <a:gd name="connsiteX2" fmla="*/ 0 w 585216"/>
              <a:gd name="connsiteY2" fmla="*/ 162763 h 551349"/>
              <a:gd name="connsiteX3" fmla="*/ 0 w 585216"/>
              <a:gd name="connsiteY3" fmla="*/ 551349 h 551349"/>
            </a:gdLst>
            <a:ahLst/>
            <a:cxnLst/>
            <a:rect l="l" t="t" r="r" b="b"/>
            <a:pathLst>
              <a:path w="585216" h="551349">
                <a:moveTo>
                  <a:pt x="585216" y="551349"/>
                </a:moveTo>
                <a:lnTo>
                  <a:pt x="585216" y="0"/>
                </a:lnTo>
                <a:lnTo>
                  <a:pt x="0" y="162763"/>
                </a:lnTo>
                <a:lnTo>
                  <a:pt x="0" y="55134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FAADFF3C-68CA-C722-C6DE-BE82D133F9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299" y="1082637"/>
            <a:ext cx="3962803" cy="2756561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6B11AF10-04E3-5CFA-80A4-81440AF114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918" y="4267201"/>
            <a:ext cx="2385960" cy="2120854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8B353ADB-D0AD-162C-C648-A3BF39B6F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231" y="4267201"/>
            <a:ext cx="2385960" cy="21208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C6BFF"/>
      </a:accent1>
      <a:accent2>
        <a:srgbClr val="0165FF"/>
      </a:accent2>
      <a:accent3>
        <a:srgbClr val="0313E1"/>
      </a:accent3>
      <a:accent4>
        <a:srgbClr val="BF9000"/>
      </a:accent4>
      <a:accent5>
        <a:srgbClr val="2E75B5"/>
      </a:accent5>
      <a:accent6>
        <a:srgbClr val="538135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271</Words>
  <Application>Microsoft Office PowerPoint</Application>
  <PresentationFormat>宽屏</PresentationFormat>
  <Paragraphs>50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宋体</vt:lpstr>
      <vt:lpstr>Source Han Sans</vt:lpstr>
      <vt:lpstr>OPPOSans B</vt:lpstr>
      <vt:lpstr>Source Han Sans CN Bold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iklor M</cp:lastModifiedBy>
  <cp:revision>5</cp:revision>
  <dcterms:modified xsi:type="dcterms:W3CDTF">2025-06-09T00:04:12Z</dcterms:modified>
</cp:coreProperties>
</file>